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61" r:id="rId3"/>
    <p:sldId id="304" r:id="rId4"/>
    <p:sldId id="307" r:id="rId5"/>
    <p:sldId id="305" r:id="rId6"/>
    <p:sldId id="306" r:id="rId7"/>
    <p:sldId id="295" r:id="rId8"/>
    <p:sldId id="308" r:id="rId9"/>
    <p:sldId id="309" r:id="rId10"/>
    <p:sldId id="310" r:id="rId11"/>
    <p:sldId id="311" r:id="rId12"/>
    <p:sldId id="312" r:id="rId13"/>
    <p:sldId id="313" r:id="rId14"/>
    <p:sldId id="314" r:id="rId15"/>
    <p:sldId id="315" r:id="rId16"/>
    <p:sldId id="316" r:id="rId17"/>
    <p:sldId id="302" r:id="rId18"/>
    <p:sldId id="299" r:id="rId19"/>
    <p:sldId id="317" r:id="rId20"/>
    <p:sldId id="318" r:id="rId21"/>
    <p:sldId id="260"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0033"/>
    <a:srgbClr val="FF6600"/>
    <a:srgbClr val="E78E35"/>
    <a:srgbClr val="DEA900"/>
    <a:srgbClr val="CC0000"/>
    <a:srgbClr val="360036"/>
    <a:srgbClr val="640064"/>
    <a:srgbClr val="660066"/>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3" autoAdjust="0"/>
    <p:restoredTop sz="84455" autoAdjust="0"/>
  </p:normalViewPr>
  <p:slideViewPr>
    <p:cSldViewPr>
      <p:cViewPr varScale="1">
        <p:scale>
          <a:sx n="62" d="100"/>
          <a:sy n="62" d="100"/>
        </p:scale>
        <p:origin x="920" y="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7/7/2021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discuss exception handling, which is how we can gracefully handle when something unexpected happens during the running of a program instead of just having the program crash.</a:t>
            </a:r>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170565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want to handle specific types of exceptions differently? Consider this code, where we want to differentiate between a </a:t>
            </a:r>
            <a:r>
              <a:rPr lang="en-US" dirty="0" err="1"/>
              <a:t>ZeroDivisionError</a:t>
            </a:r>
            <a:r>
              <a:rPr lang="en-US" dirty="0"/>
              <a:t> and a </a:t>
            </a:r>
            <a:r>
              <a:rPr lang="en-US" dirty="0" err="1"/>
              <a:t>ValueError</a:t>
            </a:r>
            <a:r>
              <a:rPr lang="en-US" dirty="0"/>
              <a:t>. We accomplish this by having multiple except blocks according to the type of exception we want to handle. We can also have an empty except block that will handle all other exceptions that we do not specifically handle.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4121156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doing this, we can provide customized reactions depending on the type of exception raised.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2859052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also allows us to have a block of statements that is executed only if there are no exceptions (which means that if an exception is raised, this code is skipped). This is done using the else clause. In this code, we print “Done!” only if there are no exceptions raised.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1193311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run this program, we see that “Done!” is not printed when the </a:t>
            </a:r>
            <a:r>
              <a:rPr lang="en-US" dirty="0" err="1"/>
              <a:t>ZeroDivisionError</a:t>
            </a:r>
            <a:r>
              <a:rPr lang="en-US" dirty="0"/>
              <a:t> is raised. However, when the code executes successfully without raising any exceptions, “Done!” is printed.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370662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provides a feature called assert. To make use of this feature, we use the keyword “assert” followed by an expression that evaluates to true or false. In general, we will write an expression that we expect to be true at that point in the code. If it is indeed true, the code continues to execute. But if it is false, the program will raise an </a:t>
            </a:r>
            <a:r>
              <a:rPr lang="en-US" dirty="0" err="1"/>
              <a:t>AssertionError</a:t>
            </a:r>
            <a:r>
              <a:rPr lang="en-US" dirty="0"/>
              <a:t>.</a:t>
            </a:r>
          </a:p>
          <a:p>
            <a:endParaRPr lang="en-US" dirty="0"/>
          </a:p>
          <a:p>
            <a:r>
              <a:rPr lang="en-US" dirty="0"/>
              <a:t>In this example, we ask the user to enter a value. We use an assert statement to assert that the value entered must be at least zero. We then compute and print out the square root of the value.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340628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program is run, suppose the user enters a negative value. The assert statement will detect that the expression “value &gt;= 0” is false and raise an </a:t>
            </a:r>
            <a:r>
              <a:rPr lang="en-US" dirty="0" err="1"/>
              <a:t>AssertionError</a:t>
            </a:r>
            <a:r>
              <a:rPr lang="en-US" dirty="0"/>
              <a:t>. Notice that the error message shows the statement that raised the </a:t>
            </a:r>
            <a:r>
              <a:rPr lang="en-US" dirty="0" err="1"/>
              <a:t>AssertionError</a:t>
            </a:r>
            <a:r>
              <a:rPr lang="en-US" dirty="0"/>
              <a:t>, which is useful to help you debug your code.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1761644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 is a useful feature for debugging, especially when you are writing more complex code. Like all exceptions, you can handle </a:t>
            </a:r>
            <a:r>
              <a:rPr lang="en-US" dirty="0" err="1"/>
              <a:t>AssertionErrors</a:t>
            </a:r>
            <a:r>
              <a:rPr lang="en-US" dirty="0"/>
              <a:t> using an except block, as is given in this example.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1413120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Python code fragments. What exceptions will be raised in each case?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17</a:t>
            </a:fld>
            <a:endParaRPr lang="en-US"/>
          </a:p>
        </p:txBody>
      </p:sp>
    </p:spTree>
    <p:extLst>
      <p:ext uri="{BB962C8B-B14F-4D97-AF65-F5344CB8AC3E}">
        <p14:creationId xmlns:p14="http://schemas.microsoft.com/office/powerpoint/2010/main" val="95588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this program that reads a text file called data.txt that contains lines of text. Each line should contain the name of a student followed by the marks obtained by the student separated by a comma. You can see an example intended data file on the right.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18</a:t>
            </a:fld>
            <a:endParaRPr lang="en-US"/>
          </a:p>
        </p:txBody>
      </p:sp>
    </p:spTree>
    <p:extLst>
      <p:ext uri="{BB962C8B-B14F-4D97-AF65-F5344CB8AC3E}">
        <p14:creationId xmlns:p14="http://schemas.microsoft.com/office/powerpoint/2010/main" val="3579073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suppose you run this program and get these error messages. What are the possible reasons for getting these messages?</a:t>
            </a:r>
          </a:p>
        </p:txBody>
      </p:sp>
      <p:sp>
        <p:nvSpPr>
          <p:cNvPr id="4" name="Slide Number Placeholder 3"/>
          <p:cNvSpPr>
            <a:spLocks noGrp="1"/>
          </p:cNvSpPr>
          <p:nvPr>
            <p:ph type="sldNum" sz="quarter" idx="5"/>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333244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how Python implements exceptions when something unexpected happens, and how we can make use of exceptions to stop the program from crashing. Finally, we touch on the use of the assert feature, which allows you to deliberately raise an exception depending on whether a particular condition is true.</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3757142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Python raises an exception when something goes wrong during run-time. There are several built-in exceptions supplied by Python, and it is important to understand what these exceptions mean and when they are raised in order to help you narrow down the possible sources of your program’s error. In addition, we can use the assert statement to help us make sure that a particular condition is true at some part of the code, and handle that exception accordingly if it turns out to be false.</a:t>
            </a:r>
          </a:p>
          <a:p>
            <a:endParaRPr lang="en-US" dirty="0"/>
          </a:p>
          <a:p>
            <a:r>
              <a:rPr lang="en-US" dirty="0"/>
              <a:t>You may be interested to know that it is possible to define your own special types of exceptions. We leave this for you to research on your own.</a:t>
            </a:r>
          </a:p>
        </p:txBody>
      </p:sp>
      <p:sp>
        <p:nvSpPr>
          <p:cNvPr id="4" name="Slide Number Placeholder 3"/>
          <p:cNvSpPr>
            <a:spLocks noGrp="1"/>
          </p:cNvSpPr>
          <p:nvPr>
            <p:ph type="sldNum" sz="quarter" idx="5"/>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348602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 speaking, there are two types of errors that can cause a Python program to crash. Syntax errors occur when the program structure is wrong, such as when there is an unmatched bracket, an else that is not matched to an if, or an unexpected indentation. These errors are detected by the parser before the code is even executed, and can be corrected by using the correct syntax.</a:t>
            </a:r>
          </a:p>
          <a:p>
            <a:endParaRPr lang="en-US" dirty="0"/>
          </a:p>
          <a:p>
            <a:r>
              <a:rPr lang="en-US" dirty="0"/>
              <a:t>The other type is called an exception. This happens when the code is syntactically correct, but something goes wrong during execution. For example, when the program tries to divide a value by zero, an exception called a </a:t>
            </a:r>
            <a:r>
              <a:rPr lang="en-US" dirty="0" err="1"/>
              <a:t>ZeroDivisionError</a:t>
            </a:r>
            <a:r>
              <a:rPr lang="en-US" dirty="0"/>
              <a:t> is raised.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286140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it is a good idea to avoid having our programs crash. If we can anticipate when something unexpected happens, we can try to cater for it and at least provide a useful error message to the user. In Python, we do this using the try…except… block. The code under the try block is the code that you want to test that might raise an exception. The code under the except block will be executed if an exception is raised.</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141143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the following code that computes the reciprocal of a number that is entered by the user. If the user enters zero, the division operation will raise a </a:t>
            </a:r>
            <a:r>
              <a:rPr lang="en-US" dirty="0" err="1"/>
              <a:t>ZeroDivisionError</a:t>
            </a:r>
            <a:r>
              <a:rPr lang="en-US" dirty="0"/>
              <a:t> exception and the program will crash.</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183307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this crash, we can encapsulate the code in a try…except… block. This way, when the code raises the </a:t>
            </a:r>
            <a:r>
              <a:rPr lang="en-US" dirty="0" err="1"/>
              <a:t>ZeroDivisionError</a:t>
            </a:r>
            <a:r>
              <a:rPr lang="en-US" dirty="0"/>
              <a:t> exception, the code in the except block will be executed. Here we print the error message “Computation error”. Note that the except block executes no matter what exception is raised, so if the user enters a string like “Hello” and the program attempts to convert it into a float, the </a:t>
            </a:r>
            <a:r>
              <a:rPr lang="en-US" dirty="0" err="1"/>
              <a:t>ValueError</a:t>
            </a:r>
            <a:r>
              <a:rPr lang="en-US" dirty="0"/>
              <a:t> that is raised will also cause the except block to execute.</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371712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provides several in-built exceptions. Here are a few of them.</a:t>
            </a:r>
          </a:p>
          <a:p>
            <a:endParaRPr lang="en-US" dirty="0"/>
          </a:p>
          <a:p>
            <a:r>
              <a:rPr lang="en-US" dirty="0"/>
              <a:t>All exceptions derive from the Exception base class. You will learn more about base classes when you cover object-oriented programming in future modules.</a:t>
            </a:r>
          </a:p>
          <a:p>
            <a:r>
              <a:rPr lang="en-US" dirty="0"/>
              <a:t>An </a:t>
            </a:r>
            <a:r>
              <a:rPr lang="en-US" dirty="0" err="1"/>
              <a:t>AssertionError</a:t>
            </a:r>
            <a:r>
              <a:rPr lang="en-US" dirty="0"/>
              <a:t> is raised when an assert statement fails. We will discuss more about assert statements later in this lesson.</a:t>
            </a:r>
          </a:p>
          <a:p>
            <a:r>
              <a:rPr lang="en-US" dirty="0"/>
              <a:t>A </a:t>
            </a:r>
            <a:r>
              <a:rPr lang="en-US" dirty="0" err="1"/>
              <a:t>ModuleNotFoundError</a:t>
            </a:r>
            <a:r>
              <a:rPr lang="en-US" dirty="0"/>
              <a:t> is raised when the program attempts to import some module, but encounters some problem. In this example, the name of the math module was misspelled, leading to a </a:t>
            </a:r>
            <a:r>
              <a:rPr lang="en-US" dirty="0" err="1"/>
              <a:t>ModuleNotFoundError</a:t>
            </a:r>
            <a:r>
              <a:rPr lang="en-US" dirty="0"/>
              <a:t> exception.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3122836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dirty="0" err="1"/>
              <a:t>IndexError</a:t>
            </a:r>
            <a:r>
              <a:rPr lang="en-US" dirty="0"/>
              <a:t> is raised when a program attempts to access an element in a sequence that is out of range. For example, if you try to print the element at index 2 in a list that only has two elements, an </a:t>
            </a:r>
            <a:r>
              <a:rPr lang="en-US" dirty="0" err="1"/>
              <a:t>IndexError</a:t>
            </a:r>
            <a:r>
              <a:rPr lang="en-US" dirty="0"/>
              <a:t> will be raised because the list only has elements at indexes 0 and 1.</a:t>
            </a:r>
          </a:p>
          <a:p>
            <a:r>
              <a:rPr lang="en-US" dirty="0"/>
              <a:t>A </a:t>
            </a:r>
            <a:r>
              <a:rPr lang="en-US" dirty="0" err="1"/>
              <a:t>NameError</a:t>
            </a:r>
            <a:r>
              <a:rPr lang="en-US" dirty="0"/>
              <a:t> is raised if you try to access a variable or function before it is declared.</a:t>
            </a:r>
          </a:p>
          <a:p>
            <a:r>
              <a:rPr lang="en-US" dirty="0"/>
              <a:t>A </a:t>
            </a:r>
            <a:r>
              <a:rPr lang="en-US" dirty="0" err="1"/>
              <a:t>TypeError</a:t>
            </a:r>
            <a:r>
              <a:rPr lang="en-US" dirty="0"/>
              <a:t> is raised when a function is given an argument of the wrong type. In this case, the math square root function is expecting a numerical value, but is given a string instead. This raises a </a:t>
            </a:r>
            <a:r>
              <a:rPr lang="en-US" dirty="0" err="1"/>
              <a:t>TypeError</a:t>
            </a:r>
            <a:r>
              <a:rPr lang="en-US" dirty="0"/>
              <a:t>.</a:t>
            </a:r>
          </a:p>
        </p:txBody>
      </p:sp>
      <p:sp>
        <p:nvSpPr>
          <p:cNvPr id="4" name="Slide Number Placeholder 3"/>
          <p:cNvSpPr>
            <a:spLocks noGrp="1"/>
          </p:cNvSpPr>
          <p:nvPr>
            <p:ph type="sldNum" sz="quarter" idx="5"/>
          </p:nvPr>
        </p:nvSpPr>
        <p:spPr/>
        <p:txBody>
          <a:bodyPr/>
          <a:lstStyle/>
          <a:p>
            <a:fld id="{26B286DB-C50B-484C-A5B6-2AE944CA4CB5}" type="slidenum">
              <a:rPr lang="en-US" smtClean="0"/>
              <a:pPr/>
              <a:t>8</a:t>
            </a:fld>
            <a:endParaRPr lang="en-US"/>
          </a:p>
        </p:txBody>
      </p:sp>
    </p:spTree>
    <p:extLst>
      <p:ext uri="{BB962C8B-B14F-4D97-AF65-F5344CB8AC3E}">
        <p14:creationId xmlns:p14="http://schemas.microsoft.com/office/powerpoint/2010/main" val="775658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a </a:t>
            </a:r>
            <a:r>
              <a:rPr lang="en-US" dirty="0" err="1"/>
              <a:t>ValueError</a:t>
            </a:r>
            <a:r>
              <a:rPr lang="en-US" dirty="0"/>
              <a:t> is raised if the type of the argument is correct, but the value is not. If you call the math square root function on a negative number, it is not a </a:t>
            </a:r>
            <a:r>
              <a:rPr lang="en-US" dirty="0" err="1"/>
              <a:t>TypeError</a:t>
            </a:r>
            <a:r>
              <a:rPr lang="en-US" dirty="0"/>
              <a:t> since square root is expecting a numerical value. However, it raises a </a:t>
            </a:r>
            <a:r>
              <a:rPr lang="en-US" dirty="0" err="1"/>
              <a:t>ValueError</a:t>
            </a:r>
            <a:r>
              <a:rPr lang="en-US" dirty="0"/>
              <a:t> because square root can only handle a non-negative value.</a:t>
            </a:r>
          </a:p>
          <a:p>
            <a:r>
              <a:rPr lang="en-US" dirty="0"/>
              <a:t>You get a </a:t>
            </a:r>
            <a:r>
              <a:rPr lang="en-US" dirty="0" err="1"/>
              <a:t>ZeroDivisionError</a:t>
            </a:r>
            <a:r>
              <a:rPr lang="en-US" dirty="0"/>
              <a:t> if you try to divide or modulo by zero.</a:t>
            </a:r>
          </a:p>
          <a:p>
            <a:r>
              <a:rPr lang="en-US" dirty="0"/>
              <a:t>A </a:t>
            </a:r>
            <a:r>
              <a:rPr lang="en-US" dirty="0" err="1"/>
              <a:t>FileNotFoundError</a:t>
            </a:r>
            <a:r>
              <a:rPr lang="en-US" dirty="0"/>
              <a:t> is raised when you attempt to access a file, but the system cannot locate the file.</a:t>
            </a:r>
          </a:p>
          <a:p>
            <a:endParaRPr lang="en-US" dirty="0"/>
          </a:p>
          <a:p>
            <a:r>
              <a:rPr lang="en-US" dirty="0"/>
              <a:t>There are several other in-built exceptions provided by Python. The full list can be found via this link to the official Python documentation.</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447369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smtClean="0">
                <a:solidFill>
                  <a:schemeClr val="tx1"/>
                </a:solidFill>
              </a:rPr>
              <a:t>14</a:t>
            </a:r>
            <a:r>
              <a:rPr lang="en-US" sz="3600" b="1" dirty="0">
                <a:solidFill>
                  <a:schemeClr val="tx1"/>
                </a:solidFill>
              </a:rPr>
              <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651962"/>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in </a:t>
            </a:r>
            <a:r>
              <a:rPr kumimoji="1" lang="en-GB" sz="1800" dirty="0" smtClean="0">
                <a:latin typeface="Arial Narrow" pitchFamily="34" charset="0"/>
              </a:rPr>
              <a:t>Data</a:t>
            </a:r>
            <a:r>
              <a:rPr kumimoji="1" lang="en-GB" sz="1800" baseline="0" dirty="0" smtClean="0">
                <a:latin typeface="Arial Narrow" pitchFamily="34" charset="0"/>
              </a:rPr>
              <a:t> Science</a:t>
            </a:r>
            <a:endParaRPr kumimoji="1" lang="en-GB" sz="1800" dirty="0">
              <a:latin typeface="Arial Narrow" pitchFamily="34" charset="0"/>
            </a:endParaRP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Common ICT Programme </a:t>
            </a:r>
            <a:endParaRPr kumimoji="1" lang="en-GB" sz="1800" dirty="0">
              <a:latin typeface="Arial Narrow" pitchFamily="34" charset="0"/>
            </a:endParaRP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a:t>
            </a:r>
            <a:r>
              <a:rPr kumimoji="1" lang="en-GB" sz="1800" dirty="0" smtClean="0">
                <a:latin typeface="Arial Narrow" pitchFamily="34" charset="0"/>
              </a:rPr>
              <a:t>2021/22), </a:t>
            </a:r>
            <a:r>
              <a:rPr kumimoji="1" lang="en-GB" sz="1800" dirty="0">
                <a:latin typeface="Arial Narrow" pitchFamily="34" charset="0"/>
              </a:rPr>
              <a:t>Semester 1</a:t>
            </a:r>
            <a:endParaRPr kumimoji="1" lang="en-GB" sz="4400" dirty="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chemeClr val="tx1"/>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a:t>
            </a:r>
            <a:r>
              <a:rPr lang="en-US" altLang="en-US" sz="1200" dirty="0" smtClean="0">
                <a:latin typeface="Arial Narrow" pitchFamily="34" charset="0"/>
              </a:rPr>
              <a:t>IT/DS/CSF/IM/CICTP</a:t>
            </a:r>
            <a:r>
              <a:rPr lang="en-US" altLang="en-US" sz="1200" dirty="0">
                <a:latin typeface="Arial Narrow" pitchFamily="34" charset="0"/>
              </a:rPr>
              <a:t/>
            </a:r>
            <a:br>
              <a:rPr lang="en-US" altLang="en-US" sz="1200" dirty="0">
                <a:latin typeface="Arial Narrow" pitchFamily="34" charset="0"/>
              </a:rPr>
            </a:br>
            <a:r>
              <a:rPr lang="en-US" altLang="en-US" sz="1200" dirty="0">
                <a:latin typeface="Arial Narrow" pitchFamily="34" charset="0"/>
              </a:rPr>
              <a:t>PRG1 </a:t>
            </a:r>
            <a:r>
              <a:rPr lang="en-US" altLang="en-US" sz="1200" dirty="0" smtClean="0">
                <a:latin typeface="Arial Narrow" pitchFamily="34" charset="0"/>
              </a:rPr>
              <a:t>AY21/22, </a:t>
            </a:r>
            <a:r>
              <a:rPr lang="en-US" altLang="en-US" sz="1200" dirty="0" err="1">
                <a:latin typeface="Arial Narrow" pitchFamily="34" charset="0"/>
              </a:rPr>
              <a:t>Sem</a:t>
            </a:r>
            <a:r>
              <a:rPr lang="en-US" altLang="en-US" sz="1200" dirty="0">
                <a:latin typeface="Arial Narrow" pitchFamily="34" charset="0"/>
              </a:rPr>
              <a:t>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a:t>
            </a:r>
            <a:r>
              <a:rPr lang="en-US" dirty="0" smtClean="0"/>
              <a:t>07/07/2021</a:t>
            </a:r>
            <a:endParaRPr lang="en-US" dirty="0"/>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12</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838022706,&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smtClean="0">
                <a:solidFill>
                  <a:srgbClr val="000000"/>
                </a:solidFill>
                <a:latin typeface="Calibri" panose="020F0502020204030204" pitchFamily="34" charset="0"/>
              </a:rPr>
              <a:t>                    Official (Closed) - Non Sensitive</a:t>
            </a:r>
            <a:endParaRPr lang="en-US" sz="1100">
              <a:solidFill>
                <a:srgbClr val="000000"/>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457200" indent="-457200" algn="l" rtl="0" eaLnBrk="0" fontAlgn="base" hangingPunct="0">
        <a:spcBef>
          <a:spcPct val="20000"/>
        </a:spcBef>
        <a:spcAft>
          <a:spcPct val="0"/>
        </a:spcAft>
        <a:buSzPct val="70000"/>
        <a:buFont typeface="Wingdings" panose="05000000000000000000" pitchFamily="2" charset="2"/>
        <a:buChar char="q"/>
        <a:defRPr sz="2800" b="1">
          <a:solidFill>
            <a:srgbClr val="640064"/>
          </a:solidFill>
          <a:latin typeface="Arial Narrow" panose="020B0606020202030204" pitchFamily="34" charset="0"/>
          <a:ea typeface="+mn-ea"/>
          <a:cs typeface="+mn-cs"/>
        </a:defRPr>
      </a:lvl1pPr>
      <a:lvl2pPr marL="800100" indent="-342900" algn="l" rtl="0" eaLnBrk="0" fontAlgn="base" hangingPunct="0">
        <a:spcBef>
          <a:spcPct val="20000"/>
        </a:spcBef>
        <a:spcAft>
          <a:spcPct val="0"/>
        </a:spcAft>
        <a:buFont typeface="Wingdings" panose="05000000000000000000" pitchFamily="2" charset="2"/>
        <a:buChar char="ü"/>
        <a:defRPr sz="2400">
          <a:solidFill>
            <a:schemeClr val="tx1"/>
          </a:solidFill>
          <a:latin typeface="Arial Narrow" panose="020B0606020202030204" pitchFamily="34" charset="0"/>
          <a:cs typeface="+mn-cs"/>
        </a:defRPr>
      </a:lvl2pPr>
      <a:lvl3pPr marL="1143000" indent="-228600" algn="l" rtl="0" eaLnBrk="0" fontAlgn="base" hangingPunct="0">
        <a:spcBef>
          <a:spcPct val="20000"/>
        </a:spcBef>
        <a:spcAft>
          <a:spcPct val="0"/>
        </a:spcAft>
        <a:buChar char="•"/>
        <a:defRPr sz="2000">
          <a:solidFill>
            <a:srgbClr val="0000FF"/>
          </a:solidFill>
          <a:latin typeface="Arial Narrow" panose="020B0606020202030204" pitchFamily="34" charset="0"/>
          <a:cs typeface="+mn-cs"/>
        </a:defRPr>
      </a:lvl3pPr>
      <a:lvl4pPr marL="16002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4pPr>
      <a:lvl5pPr marL="2057400" indent="-228600" algn="l" rtl="0" eaLnBrk="0" fontAlgn="base" hangingPunct="0">
        <a:spcBef>
          <a:spcPct val="20000"/>
        </a:spcBef>
        <a:spcAft>
          <a:spcPct val="0"/>
        </a:spcAft>
        <a:buChar char="»"/>
        <a:defRPr>
          <a:solidFill>
            <a:srgbClr val="640064"/>
          </a:solidFill>
          <a:latin typeface="Arial Narrow" panose="020B0606020202030204" pitchFamily="34" charset="0"/>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hyperlink" Target="https://docs.python.org/3/library/exceptions.html"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701731"/>
          </a:xfrm>
        </p:spPr>
        <p:txBody>
          <a:bodyPr/>
          <a:lstStyle/>
          <a:p>
            <a:r>
              <a:rPr lang="en-GB" dirty="0"/>
              <a:t>Exception Handling</a:t>
            </a:r>
          </a:p>
        </p:txBody>
      </p:sp>
      <p:pic>
        <p:nvPicPr>
          <p:cNvPr id="2" name="Audio 1">
            <a:hlinkClick r:id="" action="ppaction://media"/>
            <a:extLst>
              <a:ext uri="{FF2B5EF4-FFF2-40B4-BE49-F238E27FC236}">
                <a16:creationId xmlns:a16="http://schemas.microsoft.com/office/drawing/2014/main" id="{8FDAC6D0-74EE-420A-9924-900E8A925A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1524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196"/>
    </mc:Choice>
    <mc:Fallback xmlns="">
      <p:transition spd="slow" advTm="12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Handling Specific Exceptions</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We can handle specific exceptions differently</a:t>
            </a:r>
          </a:p>
        </p:txBody>
      </p:sp>
      <p:pic>
        <p:nvPicPr>
          <p:cNvPr id="6" name="Picture 5">
            <a:extLst>
              <a:ext uri="{FF2B5EF4-FFF2-40B4-BE49-F238E27FC236}">
                <a16:creationId xmlns:a16="http://schemas.microsoft.com/office/drawing/2014/main" id="{177CF2F6-18F0-4DB9-B209-73FAA88F9D96}"/>
              </a:ext>
            </a:extLst>
          </p:cNvPr>
          <p:cNvPicPr>
            <a:picLocks noChangeAspect="1"/>
          </p:cNvPicPr>
          <p:nvPr/>
        </p:nvPicPr>
        <p:blipFill>
          <a:blip r:embed="rId5"/>
          <a:stretch>
            <a:fillRect/>
          </a:stretch>
        </p:blipFill>
        <p:spPr>
          <a:xfrm>
            <a:off x="547687" y="1709737"/>
            <a:ext cx="8048625" cy="3438525"/>
          </a:xfrm>
          <a:prstGeom prst="rect">
            <a:avLst/>
          </a:prstGeom>
        </p:spPr>
      </p:pic>
      <p:pic>
        <p:nvPicPr>
          <p:cNvPr id="7" name="Audio 3">
            <a:hlinkClick r:id="" action="ppaction://media"/>
            <a:extLst>
              <a:ext uri="{FF2B5EF4-FFF2-40B4-BE49-F238E27FC236}">
                <a16:creationId xmlns:a16="http://schemas.microsoft.com/office/drawing/2014/main" id="{36117165-D687-44D2-9AA2-B3AEA4C5C0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2165283215"/>
      </p:ext>
    </p:extLst>
  </p:cSld>
  <p:clrMapOvr>
    <a:masterClrMapping/>
  </p:clrMapOvr>
  <mc:AlternateContent xmlns:mc="http://schemas.openxmlformats.org/markup-compatibility/2006" xmlns:p14="http://schemas.microsoft.com/office/powerpoint/2010/main">
    <mc:Choice Requires="p14">
      <p:transition spd="slow" p14:dur="2000" advTm="26312"/>
    </mc:Choice>
    <mc:Fallback xmlns="">
      <p:transition spd="slow" advTm="26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Handling Specific Exceptions</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Sample output</a:t>
            </a:r>
          </a:p>
        </p:txBody>
      </p:sp>
      <p:pic>
        <p:nvPicPr>
          <p:cNvPr id="4" name="Picture 3">
            <a:extLst>
              <a:ext uri="{FF2B5EF4-FFF2-40B4-BE49-F238E27FC236}">
                <a16:creationId xmlns:a16="http://schemas.microsoft.com/office/drawing/2014/main" id="{C130CB0C-8AD9-4F6D-BB57-C9ED10AF3DD6}"/>
              </a:ext>
            </a:extLst>
          </p:cNvPr>
          <p:cNvPicPr>
            <a:picLocks noChangeAspect="1"/>
          </p:cNvPicPr>
          <p:nvPr/>
        </p:nvPicPr>
        <p:blipFill>
          <a:blip r:embed="rId5"/>
          <a:stretch>
            <a:fillRect/>
          </a:stretch>
        </p:blipFill>
        <p:spPr>
          <a:xfrm>
            <a:off x="381000" y="1524000"/>
            <a:ext cx="4191000" cy="2066925"/>
          </a:xfrm>
          <a:prstGeom prst="rect">
            <a:avLst/>
          </a:prstGeom>
        </p:spPr>
      </p:pic>
      <p:pic>
        <p:nvPicPr>
          <p:cNvPr id="5" name="Audio 4">
            <a:hlinkClick r:id="" action="ppaction://media"/>
            <a:extLst>
              <a:ext uri="{FF2B5EF4-FFF2-40B4-BE49-F238E27FC236}">
                <a16:creationId xmlns:a16="http://schemas.microsoft.com/office/drawing/2014/main" id="{54224A53-2189-41A6-A214-CE1F6C9936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27000"/>
            <a:ext cx="406400" cy="406400"/>
          </a:xfrm>
          <a:prstGeom prst="rect">
            <a:avLst/>
          </a:prstGeom>
        </p:spPr>
      </p:pic>
    </p:spTree>
    <p:extLst>
      <p:ext uri="{BB962C8B-B14F-4D97-AF65-F5344CB8AC3E}">
        <p14:creationId xmlns:p14="http://schemas.microsoft.com/office/powerpoint/2010/main" val="3623604291"/>
      </p:ext>
    </p:extLst>
  </p:cSld>
  <p:clrMapOvr>
    <a:masterClrMapping/>
  </p:clrMapOvr>
  <mc:AlternateContent xmlns:mc="http://schemas.openxmlformats.org/markup-compatibility/2006" xmlns:p14="http://schemas.microsoft.com/office/powerpoint/2010/main">
    <mc:Choice Requires="p14">
      <p:transition spd="slow" p14:dur="2000" advTm="7815"/>
    </mc:Choice>
    <mc:Fallback xmlns="">
      <p:transition spd="slow" advTm="7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else</a:t>
            </a:r>
            <a:r>
              <a:rPr lang="en-US" dirty="0"/>
              <a:t> clause</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We can use </a:t>
            </a:r>
            <a:r>
              <a:rPr lang="en-US" dirty="0">
                <a:latin typeface="Courier New" panose="02070309020205020404" pitchFamily="49" charset="0"/>
                <a:cs typeface="Courier New" panose="02070309020205020404" pitchFamily="49" charset="0"/>
              </a:rPr>
              <a:t>else</a:t>
            </a:r>
            <a:r>
              <a:rPr lang="en-US" dirty="0"/>
              <a:t> to execute a block of statements only if there are no exceptions</a:t>
            </a:r>
          </a:p>
        </p:txBody>
      </p:sp>
      <p:pic>
        <p:nvPicPr>
          <p:cNvPr id="6" name="Picture 5">
            <a:extLst>
              <a:ext uri="{FF2B5EF4-FFF2-40B4-BE49-F238E27FC236}">
                <a16:creationId xmlns:a16="http://schemas.microsoft.com/office/drawing/2014/main" id="{3D1AC828-0A7B-4115-AA2E-1E62F7AF1A94}"/>
              </a:ext>
            </a:extLst>
          </p:cNvPr>
          <p:cNvPicPr>
            <a:picLocks noChangeAspect="1"/>
          </p:cNvPicPr>
          <p:nvPr/>
        </p:nvPicPr>
        <p:blipFill>
          <a:blip r:embed="rId5"/>
          <a:stretch>
            <a:fillRect/>
          </a:stretch>
        </p:blipFill>
        <p:spPr>
          <a:xfrm>
            <a:off x="457200" y="1788205"/>
            <a:ext cx="8105775" cy="4152900"/>
          </a:xfrm>
          <a:prstGeom prst="rect">
            <a:avLst/>
          </a:prstGeom>
        </p:spPr>
      </p:pic>
      <p:pic>
        <p:nvPicPr>
          <p:cNvPr id="5" name="Audio 3">
            <a:hlinkClick r:id="" action="ppaction://media"/>
            <a:extLst>
              <a:ext uri="{FF2B5EF4-FFF2-40B4-BE49-F238E27FC236}">
                <a16:creationId xmlns:a16="http://schemas.microsoft.com/office/drawing/2014/main" id="{609BFB2A-5A32-4FD2-99B0-8725ED4019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3778785113"/>
      </p:ext>
    </p:extLst>
  </p:cSld>
  <p:clrMapOvr>
    <a:masterClrMapping/>
  </p:clrMapOvr>
  <mc:AlternateContent xmlns:mc="http://schemas.openxmlformats.org/markup-compatibility/2006" xmlns:p14="http://schemas.microsoft.com/office/powerpoint/2010/main">
    <mc:Choice Requires="p14">
      <p:transition spd="slow" p14:dur="2000" advTm="19391"/>
    </mc:Choice>
    <mc:Fallback xmlns="">
      <p:transition spd="slow" advTm="19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else</a:t>
            </a:r>
            <a:r>
              <a:rPr lang="en-US" dirty="0"/>
              <a:t> clause</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Sample output:</a:t>
            </a:r>
          </a:p>
        </p:txBody>
      </p:sp>
      <p:pic>
        <p:nvPicPr>
          <p:cNvPr id="6" name="Picture 5">
            <a:extLst>
              <a:ext uri="{FF2B5EF4-FFF2-40B4-BE49-F238E27FC236}">
                <a16:creationId xmlns:a16="http://schemas.microsoft.com/office/drawing/2014/main" id="{B0B75C5A-1D6A-4BB0-BDCD-6CC206FB5A60}"/>
              </a:ext>
            </a:extLst>
          </p:cNvPr>
          <p:cNvPicPr>
            <a:picLocks noChangeAspect="1"/>
          </p:cNvPicPr>
          <p:nvPr/>
        </p:nvPicPr>
        <p:blipFill>
          <a:blip r:embed="rId5"/>
          <a:stretch>
            <a:fillRect/>
          </a:stretch>
        </p:blipFill>
        <p:spPr>
          <a:xfrm>
            <a:off x="581025" y="1524000"/>
            <a:ext cx="7981950" cy="2400300"/>
          </a:xfrm>
          <a:prstGeom prst="rect">
            <a:avLst/>
          </a:prstGeom>
        </p:spPr>
      </p:pic>
      <p:pic>
        <p:nvPicPr>
          <p:cNvPr id="5" name="Audio 3">
            <a:hlinkClick r:id="" action="ppaction://media"/>
            <a:extLst>
              <a:ext uri="{FF2B5EF4-FFF2-40B4-BE49-F238E27FC236}">
                <a16:creationId xmlns:a16="http://schemas.microsoft.com/office/drawing/2014/main" id="{783CEFF6-C1B8-438F-AA98-292F3448FE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794507273"/>
      </p:ext>
    </p:extLst>
  </p:cSld>
  <p:clrMapOvr>
    <a:masterClrMapping/>
  </p:clrMapOvr>
  <mc:AlternateContent xmlns:mc="http://schemas.openxmlformats.org/markup-compatibility/2006" xmlns:p14="http://schemas.microsoft.com/office/powerpoint/2010/main">
    <mc:Choice Requires="p14">
      <p:transition spd="slow" p14:dur="2000" advTm="14099"/>
    </mc:Choice>
    <mc:Fallback xmlns="">
      <p:transition spd="slow" advTm="14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Testing using </a:t>
            </a:r>
            <a:r>
              <a:rPr lang="en-US" dirty="0">
                <a:latin typeface="Courier New" panose="02070309020205020404" pitchFamily="49" charset="0"/>
                <a:cs typeface="Courier New" panose="02070309020205020404" pitchFamily="49" charset="0"/>
              </a:rPr>
              <a:t>assert</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We can use </a:t>
            </a:r>
            <a:r>
              <a:rPr lang="en-US" dirty="0">
                <a:latin typeface="Courier New" panose="02070309020205020404" pitchFamily="49" charset="0"/>
                <a:cs typeface="Courier New" panose="02070309020205020404" pitchFamily="49" charset="0"/>
              </a:rPr>
              <a:t>assert</a:t>
            </a:r>
            <a:r>
              <a:rPr lang="en-US" dirty="0"/>
              <a:t> to test if a condition is true</a:t>
            </a:r>
          </a:p>
          <a:p>
            <a:pPr lvl="1"/>
            <a:r>
              <a:rPr lang="en-US" dirty="0"/>
              <a:t>If the condition is true, the code continues to execute</a:t>
            </a:r>
          </a:p>
          <a:p>
            <a:pPr lvl="1"/>
            <a:r>
              <a:rPr lang="en-US" dirty="0"/>
              <a:t>If the condition is false, an </a:t>
            </a:r>
            <a:r>
              <a:rPr lang="en-US" dirty="0" err="1"/>
              <a:t>AssertionError</a:t>
            </a:r>
            <a:r>
              <a:rPr lang="en-US" dirty="0"/>
              <a:t> is raised</a:t>
            </a:r>
          </a:p>
          <a:p>
            <a:r>
              <a:rPr lang="en-US" dirty="0"/>
              <a:t>Example:</a:t>
            </a:r>
          </a:p>
          <a:p>
            <a:endParaRPr lang="en-US" dirty="0"/>
          </a:p>
        </p:txBody>
      </p:sp>
      <p:pic>
        <p:nvPicPr>
          <p:cNvPr id="6" name="Picture 5">
            <a:extLst>
              <a:ext uri="{FF2B5EF4-FFF2-40B4-BE49-F238E27FC236}">
                <a16:creationId xmlns:a16="http://schemas.microsoft.com/office/drawing/2014/main" id="{ACCA8AE4-E6E2-4C62-BE89-4E9D4670792B}"/>
              </a:ext>
            </a:extLst>
          </p:cNvPr>
          <p:cNvPicPr>
            <a:picLocks noChangeAspect="1"/>
          </p:cNvPicPr>
          <p:nvPr/>
        </p:nvPicPr>
        <p:blipFill>
          <a:blip r:embed="rId5"/>
          <a:stretch>
            <a:fillRect/>
          </a:stretch>
        </p:blipFill>
        <p:spPr>
          <a:xfrm>
            <a:off x="685800" y="2895600"/>
            <a:ext cx="7477125" cy="2124075"/>
          </a:xfrm>
          <a:prstGeom prst="rect">
            <a:avLst/>
          </a:prstGeom>
        </p:spPr>
      </p:pic>
      <p:pic>
        <p:nvPicPr>
          <p:cNvPr id="5" name="Audio 3">
            <a:hlinkClick r:id="" action="ppaction://media"/>
            <a:extLst>
              <a:ext uri="{FF2B5EF4-FFF2-40B4-BE49-F238E27FC236}">
                <a16:creationId xmlns:a16="http://schemas.microsoft.com/office/drawing/2014/main" id="{A5444744-0F72-443A-B08A-6899B9583F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2466257921"/>
      </p:ext>
    </p:extLst>
  </p:cSld>
  <p:clrMapOvr>
    <a:masterClrMapping/>
  </p:clrMapOvr>
  <mc:AlternateContent xmlns:mc="http://schemas.openxmlformats.org/markup-compatibility/2006" xmlns:p14="http://schemas.microsoft.com/office/powerpoint/2010/main">
    <mc:Choice Requires="p14">
      <p:transition spd="slow" p14:dur="2000" advTm="39788"/>
    </mc:Choice>
    <mc:Fallback xmlns="">
      <p:transition spd="slow" advTm="39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Testing using </a:t>
            </a:r>
            <a:r>
              <a:rPr lang="en-US" dirty="0">
                <a:latin typeface="Courier New" panose="02070309020205020404" pitchFamily="49" charset="0"/>
                <a:cs typeface="Courier New" panose="02070309020205020404" pitchFamily="49" charset="0"/>
              </a:rPr>
              <a:t>assert</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Sample output:</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04BCF87-44E6-4CAD-8328-5F9AD945CFCE}"/>
              </a:ext>
            </a:extLst>
          </p:cNvPr>
          <p:cNvPicPr>
            <a:picLocks noChangeAspect="1"/>
          </p:cNvPicPr>
          <p:nvPr/>
        </p:nvPicPr>
        <p:blipFill>
          <a:blip r:embed="rId5"/>
          <a:stretch>
            <a:fillRect/>
          </a:stretch>
        </p:blipFill>
        <p:spPr>
          <a:xfrm>
            <a:off x="342900" y="1524000"/>
            <a:ext cx="8458200" cy="1600200"/>
          </a:xfrm>
          <a:prstGeom prst="rect">
            <a:avLst/>
          </a:prstGeom>
        </p:spPr>
      </p:pic>
      <p:pic>
        <p:nvPicPr>
          <p:cNvPr id="7" name="Audio 3">
            <a:hlinkClick r:id="" action="ppaction://media"/>
            <a:extLst>
              <a:ext uri="{FF2B5EF4-FFF2-40B4-BE49-F238E27FC236}">
                <a16:creationId xmlns:a16="http://schemas.microsoft.com/office/drawing/2014/main" id="{D868BF7A-6691-4F61-BBF2-1F6A84D9D5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2126576518"/>
      </p:ext>
    </p:extLst>
  </p:cSld>
  <p:clrMapOvr>
    <a:masterClrMapping/>
  </p:clrMapOvr>
  <mc:AlternateContent xmlns:mc="http://schemas.openxmlformats.org/markup-compatibility/2006" xmlns:p14="http://schemas.microsoft.com/office/powerpoint/2010/main">
    <mc:Choice Requires="p14">
      <p:transition spd="slow" p14:dur="2000" advTm="20112"/>
    </mc:Choice>
    <mc:Fallback xmlns="">
      <p:transition spd="slow" advTm="2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Testing using </a:t>
            </a:r>
            <a:r>
              <a:rPr lang="en-US" dirty="0">
                <a:latin typeface="Courier New" panose="02070309020205020404" pitchFamily="49" charset="0"/>
                <a:cs typeface="Courier New" panose="02070309020205020404" pitchFamily="49" charset="0"/>
              </a:rPr>
              <a:t>assert</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assert</a:t>
            </a:r>
            <a:r>
              <a:rPr lang="en-US" dirty="0"/>
              <a:t> is a convenient way to check if a condition that you expect to be true is actually true</a:t>
            </a:r>
          </a:p>
          <a:p>
            <a:r>
              <a:rPr lang="en-US" dirty="0"/>
              <a:t>Since an exception is raised, you can treat it like other exceptions</a:t>
            </a:r>
          </a:p>
          <a:p>
            <a:endParaRPr lang="en-US" dirty="0"/>
          </a:p>
        </p:txBody>
      </p:sp>
      <p:pic>
        <p:nvPicPr>
          <p:cNvPr id="4" name="Picture 3">
            <a:extLst>
              <a:ext uri="{FF2B5EF4-FFF2-40B4-BE49-F238E27FC236}">
                <a16:creationId xmlns:a16="http://schemas.microsoft.com/office/drawing/2014/main" id="{73AC3307-18EB-4C4E-84A5-FD6044993414}"/>
              </a:ext>
            </a:extLst>
          </p:cNvPr>
          <p:cNvPicPr>
            <a:picLocks noChangeAspect="1"/>
          </p:cNvPicPr>
          <p:nvPr/>
        </p:nvPicPr>
        <p:blipFill>
          <a:blip r:embed="rId5"/>
          <a:stretch>
            <a:fillRect/>
          </a:stretch>
        </p:blipFill>
        <p:spPr>
          <a:xfrm>
            <a:off x="457200" y="2762250"/>
            <a:ext cx="8229600" cy="3105150"/>
          </a:xfrm>
          <a:prstGeom prst="rect">
            <a:avLst/>
          </a:prstGeom>
        </p:spPr>
      </p:pic>
      <p:pic>
        <p:nvPicPr>
          <p:cNvPr id="7" name="Audio 5">
            <a:hlinkClick r:id="" action="ppaction://media"/>
            <a:extLst>
              <a:ext uri="{FF2B5EF4-FFF2-40B4-BE49-F238E27FC236}">
                <a16:creationId xmlns:a16="http://schemas.microsoft.com/office/drawing/2014/main" id="{A5A2FFA0-9166-48C4-B6A9-79A27C84FE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203200"/>
            <a:ext cx="406400" cy="406400"/>
          </a:xfrm>
          <a:prstGeom prst="rect">
            <a:avLst/>
          </a:prstGeom>
        </p:spPr>
      </p:pic>
    </p:spTree>
    <p:extLst>
      <p:ext uri="{BB962C8B-B14F-4D97-AF65-F5344CB8AC3E}">
        <p14:creationId xmlns:p14="http://schemas.microsoft.com/office/powerpoint/2010/main" val="1724763752"/>
      </p:ext>
    </p:extLst>
  </p:cSld>
  <p:clrMapOvr>
    <a:masterClrMapping/>
  </p:clrMapOvr>
  <mc:AlternateContent xmlns:mc="http://schemas.openxmlformats.org/markup-compatibility/2006" xmlns:p14="http://schemas.microsoft.com/office/powerpoint/2010/main">
    <mc:Choice Requires="p14">
      <p:transition spd="slow" p14:dur="2000" advTm="14831"/>
    </mc:Choice>
    <mc:Fallback xmlns="">
      <p:transition spd="slow" advTm="1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a:t>
            </a:r>
          </a:p>
        </p:txBody>
      </p:sp>
      <p:sp>
        <p:nvSpPr>
          <p:cNvPr id="3" name="Content Placeholder 2"/>
          <p:cNvSpPr>
            <a:spLocks noGrp="1"/>
          </p:cNvSpPr>
          <p:nvPr>
            <p:ph idx="1"/>
          </p:nvPr>
        </p:nvSpPr>
        <p:spPr>
          <a:xfrm>
            <a:off x="76200" y="838200"/>
            <a:ext cx="8991600" cy="1295400"/>
          </a:xfrm>
        </p:spPr>
        <p:txBody>
          <a:bodyPr/>
          <a:lstStyle/>
          <a:p>
            <a:r>
              <a:rPr lang="en-US" sz="2400" dirty="0"/>
              <a:t>Given </a:t>
            </a:r>
            <a:r>
              <a:rPr lang="en-US" sz="2400" dirty="0">
                <a:latin typeface="Courier New" panose="02070309020205020404" pitchFamily="49" charset="0"/>
                <a:cs typeface="Courier New" panose="02070309020205020404" pitchFamily="49" charset="0"/>
              </a:rPr>
              <a:t>list = [[‘John’,4],[‘Mary’,6]]</a:t>
            </a:r>
            <a:r>
              <a:rPr lang="en-US" sz="2400" dirty="0"/>
              <a:t> and </a:t>
            </a:r>
            <a:r>
              <a:rPr lang="en-US" sz="2400" dirty="0">
                <a:latin typeface="Courier New" panose="02070309020205020404" pitchFamily="49" charset="0"/>
                <a:cs typeface="Courier New" panose="02070309020205020404" pitchFamily="49" charset="0"/>
              </a:rPr>
              <a:t>sum = 0</a:t>
            </a:r>
            <a:r>
              <a:rPr lang="en-US" sz="2400" dirty="0"/>
              <a:t>, what exception will the following code raise?</a:t>
            </a:r>
          </a:p>
        </p:txBody>
      </p:sp>
      <p:graphicFrame>
        <p:nvGraphicFramePr>
          <p:cNvPr id="4" name="Table 3"/>
          <p:cNvGraphicFramePr>
            <a:graphicFrameLocks noGrp="1"/>
          </p:cNvGraphicFramePr>
          <p:nvPr>
            <p:extLst>
              <p:ext uri="{D42A27DB-BD31-4B8C-83A1-F6EECF244321}">
                <p14:modId xmlns:p14="http://schemas.microsoft.com/office/powerpoint/2010/main" val="1372126942"/>
              </p:ext>
            </p:extLst>
          </p:nvPr>
        </p:nvGraphicFramePr>
        <p:xfrm>
          <a:off x="76200" y="1752600"/>
          <a:ext cx="8686800" cy="4623555"/>
        </p:xfrm>
        <a:graphic>
          <a:graphicData uri="http://schemas.openxmlformats.org/drawingml/2006/table">
            <a:tbl>
              <a:tblPr firstRow="1" firstCol="1" bandRow="1"/>
              <a:tblGrid>
                <a:gridCol w="2667000">
                  <a:extLst>
                    <a:ext uri="{9D8B030D-6E8A-4147-A177-3AD203B41FA5}">
                      <a16:colId xmlns:a16="http://schemas.microsoft.com/office/drawing/2014/main" val="20001"/>
                    </a:ext>
                  </a:extLst>
                </a:gridCol>
                <a:gridCol w="6019800">
                  <a:extLst>
                    <a:ext uri="{9D8B030D-6E8A-4147-A177-3AD203B41FA5}">
                      <a16:colId xmlns:a16="http://schemas.microsoft.com/office/drawing/2014/main" val="2636258553"/>
                    </a:ext>
                  </a:extLst>
                </a:gridCol>
              </a:tblGrid>
              <a:tr h="502511">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ea typeface="SimSun"/>
                        </a:rPr>
                        <a:t>Python</a:t>
                      </a:r>
                      <a:r>
                        <a:rPr lang="en-SG" sz="2400" b="1" baseline="0" dirty="0">
                          <a:effectLst/>
                          <a:latin typeface="Arial Narrow" panose="020B0606020202030204" pitchFamily="34" charset="0"/>
                          <a:ea typeface="SimSun"/>
                        </a:rPr>
                        <a:t> code</a:t>
                      </a:r>
                      <a:endParaRPr lang="en-SG" sz="2400" b="1" dirty="0">
                        <a:effectLst/>
                        <a:latin typeface="Arial Narrow" panose="020B0606020202030204" pitchFamily="34" charset="0"/>
                        <a:ea typeface="SimSun"/>
                      </a:endParaRPr>
                    </a:p>
                  </a:txBody>
                  <a:tcPr marL="68580" marR="68580" marT="0" marB="0" anchor="ctr">
                    <a:solidFill>
                      <a:srgbClr val="CCECFF"/>
                    </a:solidFill>
                  </a:tcPr>
                </a:tc>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rPr>
                        <a:t>Output</a:t>
                      </a:r>
                      <a:endParaRPr lang="en-SG" sz="2400" b="1" dirty="0">
                        <a:effectLst/>
                        <a:latin typeface="Arial Narrow" panose="020B0606020202030204" pitchFamily="34" charset="0"/>
                        <a:ea typeface="SimSun"/>
                      </a:endParaRPr>
                    </a:p>
                  </a:txBody>
                  <a:tcPr marL="68580" marR="68580" marT="0" marB="0" anchor="ctr">
                    <a:solidFill>
                      <a:srgbClr val="CCECFF"/>
                    </a:solidFill>
                  </a:tcPr>
                </a:tc>
                <a:extLst>
                  <a:ext uri="{0D108BD9-81ED-4DB2-BD59-A6C34878D82A}">
                    <a16:rowId xmlns:a16="http://schemas.microsoft.com/office/drawing/2014/main" val="10000"/>
                  </a:ext>
                </a:extLst>
              </a:tr>
              <a:tr h="502687">
                <a:tc>
                  <a:txBody>
                    <a:bodyPr/>
                    <a:lstStyle/>
                    <a:p>
                      <a:r>
                        <a:rPr lang="en-US" sz="1800" kern="1200" dirty="0">
                          <a:solidFill>
                            <a:schemeClr val="tx1"/>
                          </a:solidFill>
                          <a:effectLst/>
                          <a:latin typeface="Calibri" panose="020F0502020204030204" pitchFamily="34" charset="0"/>
                          <a:ea typeface="+mn-ea"/>
                          <a:cs typeface="Calibri" panose="020F0502020204030204" pitchFamily="34" charset="0"/>
                        </a:rPr>
                        <a:t>print(list[2])</a:t>
                      </a:r>
                      <a:endParaRPr lang="en-US" sz="1800" dirty="0">
                        <a:latin typeface="Calibri" panose="020F0502020204030204" pitchFamily="34" charset="0"/>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1"/>
                  </a:ext>
                </a:extLst>
              </a:tr>
              <a:tr h="502687">
                <a:tc>
                  <a:txBody>
                    <a:bodyPr/>
                    <a:lstStyle/>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for </a:t>
                      </a:r>
                      <a:r>
                        <a:rPr lang="en-US" sz="1800" kern="1200" dirty="0" err="1">
                          <a:solidFill>
                            <a:schemeClr val="tx1"/>
                          </a:solidFill>
                          <a:effectLst/>
                          <a:latin typeface="Calibri" panose="020F0502020204030204" pitchFamily="34" charset="0"/>
                          <a:ea typeface="+mn-ea"/>
                          <a:cs typeface="Calibri" panose="020F0502020204030204" pitchFamily="34" charset="0"/>
                        </a:rPr>
                        <a:t>i</a:t>
                      </a:r>
                      <a:r>
                        <a:rPr lang="en-US" sz="1800" kern="1200" dirty="0">
                          <a:solidFill>
                            <a:schemeClr val="tx1"/>
                          </a:solidFill>
                          <a:effectLst/>
                          <a:latin typeface="Calibri" panose="020F0502020204030204" pitchFamily="34" charset="0"/>
                          <a:ea typeface="+mn-ea"/>
                          <a:cs typeface="Calibri" panose="020F0502020204030204" pitchFamily="34" charset="0"/>
                        </a:rPr>
                        <a:t> in list:</a:t>
                      </a:r>
                    </a:p>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    sum += list[</a:t>
                      </a:r>
                      <a:r>
                        <a:rPr lang="en-US" sz="1800" kern="1200" dirty="0" err="1">
                          <a:solidFill>
                            <a:schemeClr val="tx1"/>
                          </a:solidFill>
                          <a:effectLst/>
                          <a:latin typeface="Calibri" panose="020F0502020204030204" pitchFamily="34" charset="0"/>
                          <a:ea typeface="+mn-ea"/>
                          <a:cs typeface="Calibri" panose="020F0502020204030204" pitchFamily="34" charset="0"/>
                        </a:rPr>
                        <a:t>i</a:t>
                      </a:r>
                      <a:r>
                        <a:rPr lang="en-US" sz="1800" kern="1200" dirty="0">
                          <a:solidFill>
                            <a:schemeClr val="tx1"/>
                          </a:solidFill>
                          <a:effectLst/>
                          <a:latin typeface="Calibri" panose="020F0502020204030204" pitchFamily="34" charset="0"/>
                          <a:ea typeface="+mn-ea"/>
                          <a:cs typeface="Calibri" panose="020F0502020204030204" pitchFamily="34" charset="0"/>
                        </a:rPr>
                        <a:t>]</a:t>
                      </a:r>
                      <a:endParaRPr lang="en-SG" sz="1800" dirty="0">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3"/>
                  </a:ext>
                </a:extLst>
              </a:tr>
              <a:tr h="502687">
                <a:tc>
                  <a:txBody>
                    <a:bodyPr/>
                    <a:lstStyle/>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for </a:t>
                      </a:r>
                      <a:r>
                        <a:rPr lang="en-US" sz="1800" kern="1200" dirty="0" err="1">
                          <a:solidFill>
                            <a:schemeClr val="tx1"/>
                          </a:solidFill>
                          <a:effectLst/>
                          <a:latin typeface="Calibri" panose="020F0502020204030204" pitchFamily="34" charset="0"/>
                          <a:ea typeface="+mn-ea"/>
                          <a:cs typeface="Calibri" panose="020F0502020204030204" pitchFamily="34" charset="0"/>
                        </a:rPr>
                        <a:t>i</a:t>
                      </a:r>
                      <a:r>
                        <a:rPr lang="en-US" sz="1800" kern="1200" dirty="0">
                          <a:solidFill>
                            <a:schemeClr val="tx1"/>
                          </a:solidFill>
                          <a:effectLst/>
                          <a:latin typeface="Calibri" panose="020F0502020204030204" pitchFamily="34" charset="0"/>
                          <a:ea typeface="+mn-ea"/>
                          <a:cs typeface="Calibri" panose="020F0502020204030204" pitchFamily="34" charset="0"/>
                        </a:rPr>
                        <a:t> in range(</a:t>
                      </a:r>
                      <a:r>
                        <a:rPr lang="en-US" sz="1800" kern="1200" dirty="0" err="1">
                          <a:solidFill>
                            <a:schemeClr val="tx1"/>
                          </a:solidFill>
                          <a:effectLst/>
                          <a:latin typeface="Calibri" panose="020F0502020204030204" pitchFamily="34" charset="0"/>
                          <a:ea typeface="+mn-ea"/>
                          <a:cs typeface="Calibri" panose="020F0502020204030204" pitchFamily="34" charset="0"/>
                        </a:rPr>
                        <a:t>len</a:t>
                      </a:r>
                      <a:r>
                        <a:rPr lang="en-US" sz="1800" kern="1200" dirty="0">
                          <a:solidFill>
                            <a:schemeClr val="tx1"/>
                          </a:solidFill>
                          <a:effectLst/>
                          <a:latin typeface="Calibri" panose="020F0502020204030204" pitchFamily="34" charset="0"/>
                          <a:ea typeface="+mn-ea"/>
                          <a:cs typeface="Calibri" panose="020F0502020204030204" pitchFamily="34" charset="0"/>
                        </a:rPr>
                        <a:t>(list)):</a:t>
                      </a:r>
                    </a:p>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    sum += 5 % </a:t>
                      </a:r>
                      <a:r>
                        <a:rPr lang="en-US" sz="1800" kern="1200" dirty="0" err="1">
                          <a:solidFill>
                            <a:schemeClr val="tx1"/>
                          </a:solidFill>
                          <a:effectLst/>
                          <a:latin typeface="Calibri" panose="020F0502020204030204" pitchFamily="34" charset="0"/>
                          <a:ea typeface="+mn-ea"/>
                          <a:cs typeface="Calibri" panose="020F0502020204030204" pitchFamily="34" charset="0"/>
                        </a:rPr>
                        <a:t>i</a:t>
                      </a:r>
                      <a:endParaRPr lang="en-US" sz="18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4"/>
                  </a:ext>
                </a:extLst>
              </a:tr>
              <a:tr h="502687">
                <a:tc>
                  <a:txBody>
                    <a:bodyPr/>
                    <a:lstStyle/>
                    <a:p>
                      <a:pPr marL="0" marR="21590">
                        <a:lnSpc>
                          <a:spcPct val="110000"/>
                        </a:lnSpc>
                        <a:spcBef>
                          <a:spcPts val="0"/>
                        </a:spcBef>
                        <a:spcAft>
                          <a:spcPts val="0"/>
                        </a:spcAft>
                      </a:pPr>
                      <a:r>
                        <a:rPr lang="nn-NO" sz="1800" kern="1200" dirty="0">
                          <a:solidFill>
                            <a:schemeClr val="tx1"/>
                          </a:solidFill>
                          <a:effectLst/>
                          <a:latin typeface="Calibri" panose="020F0502020204030204" pitchFamily="34" charset="0"/>
                          <a:ea typeface="+mn-ea"/>
                          <a:cs typeface="Calibri" panose="020F0502020204030204" pitchFamily="34" charset="0"/>
                        </a:rPr>
                        <a:t>for i in list:</a:t>
                      </a:r>
                    </a:p>
                    <a:p>
                      <a:pPr marL="0" marR="21590">
                        <a:lnSpc>
                          <a:spcPct val="110000"/>
                        </a:lnSpc>
                        <a:spcBef>
                          <a:spcPts val="0"/>
                        </a:spcBef>
                        <a:spcAft>
                          <a:spcPts val="0"/>
                        </a:spcAft>
                      </a:pPr>
                      <a:r>
                        <a:rPr lang="nn-NO" sz="1800" kern="1200" dirty="0">
                          <a:solidFill>
                            <a:schemeClr val="tx1"/>
                          </a:solidFill>
                          <a:effectLst/>
                          <a:latin typeface="Calibri" panose="020F0502020204030204" pitchFamily="34" charset="0"/>
                          <a:ea typeface="+mn-ea"/>
                          <a:cs typeface="Calibri" panose="020F0502020204030204" pitchFamily="34" charset="0"/>
                        </a:rPr>
                        <a:t>    Sum += i[1]</a:t>
                      </a:r>
                      <a:endParaRPr lang="en-US" sz="1800" dirty="0">
                        <a:effectLst/>
                        <a:latin typeface="Calibri" panose="020F0502020204030204" pitchFamily="34" charset="0"/>
                        <a:ea typeface="SimSun" panose="02010600030101010101" pitchFamily="2" charset="-122"/>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954539492"/>
                  </a:ext>
                </a:extLst>
              </a:tr>
              <a:tr h="502687">
                <a:tc>
                  <a:txBody>
                    <a:bodyPr/>
                    <a:lstStyle/>
                    <a:p>
                      <a:pPr marL="0" marR="21590">
                        <a:lnSpc>
                          <a:spcPct val="110000"/>
                        </a:lnSpc>
                        <a:spcBef>
                          <a:spcPts val="0"/>
                        </a:spcBef>
                        <a:spcAft>
                          <a:spcPts val="0"/>
                        </a:spcAft>
                      </a:pPr>
                      <a:r>
                        <a:rPr lang="en-US" sz="1800" kern="1200" dirty="0">
                          <a:solidFill>
                            <a:schemeClr val="tx1"/>
                          </a:solidFill>
                          <a:effectLst/>
                          <a:latin typeface="Calibri" panose="020F0502020204030204" pitchFamily="34" charset="0"/>
                          <a:ea typeface="+mn-ea"/>
                          <a:cs typeface="Calibri" panose="020F0502020204030204" pitchFamily="34" charset="0"/>
                        </a:rPr>
                        <a:t>import </a:t>
                      </a:r>
                      <a:r>
                        <a:rPr lang="en-US" sz="1800" kern="1200" dirty="0" err="1">
                          <a:solidFill>
                            <a:schemeClr val="tx1"/>
                          </a:solidFill>
                          <a:effectLst/>
                          <a:latin typeface="Calibri" panose="020F0502020204030204" pitchFamily="34" charset="0"/>
                          <a:ea typeface="+mn-ea"/>
                          <a:cs typeface="Calibri" panose="020F0502020204030204" pitchFamily="34" charset="0"/>
                        </a:rPr>
                        <a:t>maths</a:t>
                      </a:r>
                      <a:endParaRPr lang="en-US" sz="1800" kern="1200" dirty="0">
                        <a:solidFill>
                          <a:schemeClr val="tx1"/>
                        </a:solidFill>
                        <a:effectLst/>
                        <a:latin typeface="Calibri" panose="020F0502020204030204" pitchFamily="34" charset="0"/>
                        <a:ea typeface="+mn-ea"/>
                        <a:cs typeface="Calibri" panose="020F0502020204030204" pitchFamily="34" charset="0"/>
                      </a:endParaRPr>
                    </a:p>
                    <a:p>
                      <a:pPr marL="0" marR="21590">
                        <a:lnSpc>
                          <a:spcPct val="110000"/>
                        </a:lnSpc>
                        <a:spcBef>
                          <a:spcPts val="0"/>
                        </a:spcBef>
                        <a:spcAft>
                          <a:spcPts val="0"/>
                        </a:spcAft>
                      </a:pPr>
                      <a:r>
                        <a:rPr lang="en-US" sz="1800" kern="1200" dirty="0">
                          <a:solidFill>
                            <a:schemeClr val="tx1"/>
                          </a:solidFill>
                          <a:effectLst/>
                          <a:latin typeface="Calibri" panose="020F0502020204030204" pitchFamily="34" charset="0"/>
                          <a:ea typeface="+mn-ea"/>
                          <a:cs typeface="Calibri" panose="020F0502020204030204" pitchFamily="34" charset="0"/>
                        </a:rPr>
                        <a:t>for </a:t>
                      </a:r>
                      <a:r>
                        <a:rPr lang="en-US" sz="1800" kern="1200" dirty="0" err="1">
                          <a:solidFill>
                            <a:schemeClr val="tx1"/>
                          </a:solidFill>
                          <a:effectLst/>
                          <a:latin typeface="Calibri" panose="020F0502020204030204" pitchFamily="34" charset="0"/>
                          <a:ea typeface="+mn-ea"/>
                          <a:cs typeface="Calibri" panose="020F0502020204030204" pitchFamily="34" charset="0"/>
                        </a:rPr>
                        <a:t>i</a:t>
                      </a:r>
                      <a:r>
                        <a:rPr lang="en-US" sz="1800" kern="1200" dirty="0">
                          <a:solidFill>
                            <a:schemeClr val="tx1"/>
                          </a:solidFill>
                          <a:effectLst/>
                          <a:latin typeface="Calibri" panose="020F0502020204030204" pitchFamily="34" charset="0"/>
                          <a:ea typeface="+mn-ea"/>
                          <a:cs typeface="Calibri" panose="020F0502020204030204" pitchFamily="34" charset="0"/>
                        </a:rPr>
                        <a:t> in range(5):</a:t>
                      </a:r>
                    </a:p>
                    <a:p>
                      <a:pPr marL="0" marR="21590">
                        <a:lnSpc>
                          <a:spcPct val="110000"/>
                        </a:lnSpc>
                        <a:spcBef>
                          <a:spcPts val="0"/>
                        </a:spcBef>
                        <a:spcAft>
                          <a:spcPts val="0"/>
                        </a:spcAft>
                      </a:pPr>
                      <a:r>
                        <a:rPr lang="en-US" sz="1800" kern="1200" dirty="0">
                          <a:solidFill>
                            <a:schemeClr val="tx1"/>
                          </a:solidFill>
                          <a:effectLst/>
                          <a:latin typeface="Calibri" panose="020F0502020204030204" pitchFamily="34" charset="0"/>
                          <a:ea typeface="+mn-ea"/>
                          <a:cs typeface="Calibri" panose="020F0502020204030204" pitchFamily="34" charset="0"/>
                        </a:rPr>
                        <a:t>    sum += </a:t>
                      </a:r>
                      <a:r>
                        <a:rPr lang="en-US" sz="1800" kern="1200" dirty="0" err="1">
                          <a:solidFill>
                            <a:schemeClr val="tx1"/>
                          </a:solidFill>
                          <a:effectLst/>
                          <a:latin typeface="Calibri" panose="020F0502020204030204" pitchFamily="34" charset="0"/>
                          <a:ea typeface="+mn-ea"/>
                          <a:cs typeface="Calibri" panose="020F0502020204030204" pitchFamily="34" charset="0"/>
                        </a:rPr>
                        <a:t>maths.sqrt</a:t>
                      </a:r>
                      <a:r>
                        <a:rPr lang="en-US" sz="1800" kern="1200" dirty="0">
                          <a:solidFill>
                            <a:schemeClr val="tx1"/>
                          </a:solidFill>
                          <a:effectLst/>
                          <a:latin typeface="Calibri" panose="020F0502020204030204" pitchFamily="34" charset="0"/>
                          <a:ea typeface="+mn-ea"/>
                          <a:cs typeface="Calibri" panose="020F0502020204030204" pitchFamily="34" charset="0"/>
                        </a:rPr>
                        <a:t>(</a:t>
                      </a:r>
                      <a:r>
                        <a:rPr lang="en-US" sz="1800" kern="1200" dirty="0" err="1">
                          <a:solidFill>
                            <a:schemeClr val="tx1"/>
                          </a:solidFill>
                          <a:effectLst/>
                          <a:latin typeface="Calibri" panose="020F0502020204030204" pitchFamily="34" charset="0"/>
                          <a:ea typeface="+mn-ea"/>
                          <a:cs typeface="Calibri" panose="020F0502020204030204" pitchFamily="34" charset="0"/>
                        </a:rPr>
                        <a:t>i</a:t>
                      </a:r>
                      <a:r>
                        <a:rPr lang="en-US" sz="1800" kern="1200" dirty="0">
                          <a:solidFill>
                            <a:schemeClr val="tx1"/>
                          </a:solidFill>
                          <a:effectLst/>
                          <a:latin typeface="Calibri" panose="020F0502020204030204" pitchFamily="34" charset="0"/>
                          <a:ea typeface="+mn-ea"/>
                          <a:cs typeface="Calibri" panose="020F0502020204030204" pitchFamily="34" charset="0"/>
                        </a:rPr>
                        <a:t>)</a:t>
                      </a:r>
                      <a:endParaRPr lang="en-US" sz="1800" dirty="0">
                        <a:effectLst/>
                        <a:latin typeface="Calibri" panose="020F0502020204030204" pitchFamily="34" charset="0"/>
                        <a:ea typeface="SimSun" panose="02010600030101010101" pitchFamily="2" charset="-122"/>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3168341490"/>
                  </a:ext>
                </a:extLst>
              </a:tr>
              <a:tr h="502687">
                <a:tc>
                  <a:txBody>
                    <a:bodyPr/>
                    <a:lstStyle/>
                    <a:p>
                      <a:pPr marL="0" marR="21590">
                        <a:lnSpc>
                          <a:spcPct val="110000"/>
                        </a:lnSpc>
                        <a:spcBef>
                          <a:spcPts val="0"/>
                        </a:spcBef>
                        <a:spcAft>
                          <a:spcPts val="0"/>
                        </a:spcAft>
                      </a:pPr>
                      <a:r>
                        <a:rPr lang="en-US" sz="1800" kern="1200" dirty="0">
                          <a:solidFill>
                            <a:schemeClr val="tx1"/>
                          </a:solidFill>
                          <a:effectLst/>
                          <a:latin typeface="Calibri" panose="020F0502020204030204" pitchFamily="34" charset="0"/>
                          <a:ea typeface="+mn-ea"/>
                          <a:cs typeface="Calibri" panose="020F0502020204030204" pitchFamily="34" charset="0"/>
                        </a:rPr>
                        <a:t>import math</a:t>
                      </a:r>
                    </a:p>
                    <a:p>
                      <a:pPr marL="0" marR="21590">
                        <a:lnSpc>
                          <a:spcPct val="110000"/>
                        </a:lnSpc>
                        <a:spcBef>
                          <a:spcPts val="0"/>
                        </a:spcBef>
                        <a:spcAft>
                          <a:spcPts val="0"/>
                        </a:spcAft>
                      </a:pPr>
                      <a:r>
                        <a:rPr lang="en-US" sz="1800" kern="1200" dirty="0">
                          <a:solidFill>
                            <a:schemeClr val="tx1"/>
                          </a:solidFill>
                          <a:effectLst/>
                          <a:latin typeface="Calibri" panose="020F0502020204030204" pitchFamily="34" charset="0"/>
                          <a:ea typeface="+mn-ea"/>
                          <a:cs typeface="Calibri" panose="020F0502020204030204" pitchFamily="34" charset="0"/>
                        </a:rPr>
                        <a:t>for </a:t>
                      </a:r>
                      <a:r>
                        <a:rPr lang="en-US" sz="1800" kern="1200" dirty="0" err="1">
                          <a:solidFill>
                            <a:schemeClr val="tx1"/>
                          </a:solidFill>
                          <a:effectLst/>
                          <a:latin typeface="Calibri" panose="020F0502020204030204" pitchFamily="34" charset="0"/>
                          <a:ea typeface="+mn-ea"/>
                          <a:cs typeface="Calibri" panose="020F0502020204030204" pitchFamily="34" charset="0"/>
                        </a:rPr>
                        <a:t>i</a:t>
                      </a:r>
                      <a:r>
                        <a:rPr lang="en-US" sz="1800" kern="1200" dirty="0">
                          <a:solidFill>
                            <a:schemeClr val="tx1"/>
                          </a:solidFill>
                          <a:effectLst/>
                          <a:latin typeface="Calibri" panose="020F0502020204030204" pitchFamily="34" charset="0"/>
                          <a:ea typeface="+mn-ea"/>
                          <a:cs typeface="Calibri" panose="020F0502020204030204" pitchFamily="34" charset="0"/>
                        </a:rPr>
                        <a:t> in range(5):</a:t>
                      </a:r>
                    </a:p>
                    <a:p>
                      <a:pPr marL="0" marR="21590">
                        <a:lnSpc>
                          <a:spcPct val="110000"/>
                        </a:lnSpc>
                        <a:spcBef>
                          <a:spcPts val="0"/>
                        </a:spcBef>
                        <a:spcAft>
                          <a:spcPts val="0"/>
                        </a:spcAft>
                      </a:pPr>
                      <a:r>
                        <a:rPr lang="en-US" sz="1800" kern="1200" dirty="0">
                          <a:solidFill>
                            <a:schemeClr val="tx1"/>
                          </a:solidFill>
                          <a:effectLst/>
                          <a:latin typeface="Calibri" panose="020F0502020204030204" pitchFamily="34" charset="0"/>
                          <a:ea typeface="+mn-ea"/>
                          <a:cs typeface="Calibri" panose="020F0502020204030204" pitchFamily="34" charset="0"/>
                        </a:rPr>
                        <a:t>    sum += </a:t>
                      </a:r>
                      <a:r>
                        <a:rPr lang="en-US" sz="1800" kern="1200" dirty="0" err="1">
                          <a:solidFill>
                            <a:schemeClr val="tx1"/>
                          </a:solidFill>
                          <a:effectLst/>
                          <a:latin typeface="Calibri" panose="020F0502020204030204" pitchFamily="34" charset="0"/>
                          <a:ea typeface="+mn-ea"/>
                          <a:cs typeface="Calibri" panose="020F0502020204030204" pitchFamily="34" charset="0"/>
                        </a:rPr>
                        <a:t>math.sqrt</a:t>
                      </a:r>
                      <a:r>
                        <a:rPr lang="en-US" sz="1800" kern="1200" dirty="0">
                          <a:solidFill>
                            <a:schemeClr val="tx1"/>
                          </a:solidFill>
                          <a:effectLst/>
                          <a:latin typeface="Calibri" panose="020F0502020204030204" pitchFamily="34" charset="0"/>
                          <a:ea typeface="+mn-ea"/>
                          <a:cs typeface="Calibri" panose="020F0502020204030204" pitchFamily="34" charset="0"/>
                        </a:rPr>
                        <a:t>(i-1)</a:t>
                      </a:r>
                      <a:endParaRPr lang="en-US" sz="1800" dirty="0">
                        <a:effectLst/>
                        <a:latin typeface="Calibri" panose="020F0502020204030204" pitchFamily="34" charset="0"/>
                        <a:ea typeface="SimSun" panose="02010600030101010101" pitchFamily="2" charset="-122"/>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3722580751"/>
                  </a:ext>
                </a:extLst>
              </a:tr>
            </a:tbl>
          </a:graphicData>
        </a:graphic>
      </p:graphicFrame>
      <p:sp>
        <p:nvSpPr>
          <p:cNvPr id="5" name="Rectangle 4">
            <a:extLst>
              <a:ext uri="{FF2B5EF4-FFF2-40B4-BE49-F238E27FC236}">
                <a16:creationId xmlns:a16="http://schemas.microsoft.com/office/drawing/2014/main" id="{33B132C8-C28F-47E1-9B40-6D6AC8434EF6}"/>
              </a:ext>
            </a:extLst>
          </p:cNvPr>
          <p:cNvSpPr/>
          <p:nvPr/>
        </p:nvSpPr>
        <p:spPr>
          <a:xfrm>
            <a:off x="4191000" y="2311400"/>
            <a:ext cx="3316292" cy="369332"/>
          </a:xfrm>
          <a:prstGeom prst="rect">
            <a:avLst/>
          </a:prstGeom>
        </p:spPr>
        <p:txBody>
          <a:bodyPr wrap="none">
            <a:spAutoFit/>
          </a:bodyPr>
          <a:lstStyle/>
          <a:p>
            <a:pPr marL="0" marR="0" algn="ctr">
              <a:lnSpc>
                <a:spcPct val="100000"/>
              </a:lnSpc>
              <a:spcBef>
                <a:spcPts val="300"/>
              </a:spcBef>
              <a:spcAft>
                <a:spcPts val="300"/>
              </a:spcAft>
            </a:pPr>
            <a:r>
              <a:rPr lang="en-US" dirty="0" err="1">
                <a:solidFill>
                  <a:srgbClr val="C00000"/>
                </a:solidFill>
                <a:latin typeface="Calibri" panose="020F0502020204030204" pitchFamily="34" charset="0"/>
                <a:ea typeface="SimSun"/>
                <a:cs typeface="Calibri" panose="020F0502020204030204" pitchFamily="34" charset="0"/>
              </a:rPr>
              <a:t>IndexError</a:t>
            </a:r>
            <a:r>
              <a:rPr lang="en-US" dirty="0">
                <a:solidFill>
                  <a:srgbClr val="C00000"/>
                </a:solidFill>
                <a:latin typeface="Calibri" panose="020F0502020204030204" pitchFamily="34" charset="0"/>
                <a:ea typeface="SimSun"/>
                <a:cs typeface="Calibri" panose="020F0502020204030204" pitchFamily="34" charset="0"/>
              </a:rPr>
              <a:t>: list index out of range</a:t>
            </a:r>
            <a:endParaRPr lang="en-SG" dirty="0">
              <a:solidFill>
                <a:srgbClr val="C00000"/>
              </a:solidFill>
              <a:latin typeface="Calibri" panose="020F0502020204030204" pitchFamily="34" charset="0"/>
              <a:ea typeface="SimSun"/>
              <a:cs typeface="Calibri" panose="020F0502020204030204" pitchFamily="34" charset="0"/>
            </a:endParaRPr>
          </a:p>
        </p:txBody>
      </p:sp>
      <p:sp>
        <p:nvSpPr>
          <p:cNvPr id="6" name="Rectangle 5">
            <a:extLst>
              <a:ext uri="{FF2B5EF4-FFF2-40B4-BE49-F238E27FC236}">
                <a16:creationId xmlns:a16="http://schemas.microsoft.com/office/drawing/2014/main" id="{A55591E6-0146-47A7-BCC7-80F851BA0A53}"/>
              </a:ext>
            </a:extLst>
          </p:cNvPr>
          <p:cNvSpPr/>
          <p:nvPr/>
        </p:nvSpPr>
        <p:spPr>
          <a:xfrm>
            <a:off x="2743200" y="2899033"/>
            <a:ext cx="5715000" cy="369332"/>
          </a:xfrm>
          <a:prstGeom prst="rect">
            <a:avLst/>
          </a:prstGeom>
        </p:spPr>
        <p:txBody>
          <a:bodyPr wrap="square">
            <a:spAutoFit/>
          </a:bodyPr>
          <a:lstStyle/>
          <a:p>
            <a:pPr marL="0" marR="0" algn="ctr">
              <a:lnSpc>
                <a:spcPct val="100000"/>
              </a:lnSpc>
              <a:spcBef>
                <a:spcPts val="300"/>
              </a:spcBef>
              <a:spcAft>
                <a:spcPts val="300"/>
              </a:spcAft>
            </a:pPr>
            <a:r>
              <a:rPr lang="en-US" dirty="0" err="1">
                <a:solidFill>
                  <a:srgbClr val="C00000"/>
                </a:solidFill>
                <a:latin typeface="Calibri" panose="020F0502020204030204" pitchFamily="34" charset="0"/>
                <a:cs typeface="Calibri" panose="020F0502020204030204" pitchFamily="34" charset="0"/>
              </a:rPr>
              <a:t>TypeError</a:t>
            </a:r>
            <a:r>
              <a:rPr lang="en-US" dirty="0">
                <a:solidFill>
                  <a:srgbClr val="C00000"/>
                </a:solidFill>
                <a:latin typeface="Calibri" panose="020F0502020204030204" pitchFamily="34" charset="0"/>
                <a:cs typeface="Calibri" panose="020F0502020204030204" pitchFamily="34" charset="0"/>
              </a:rPr>
              <a:t>: list indices must be integers or slices, not list</a:t>
            </a:r>
            <a:endParaRPr lang="en-SG" dirty="0">
              <a:solidFill>
                <a:srgbClr val="C00000"/>
              </a:solidFill>
              <a:latin typeface="Calibri" panose="020F0502020204030204" pitchFamily="34" charset="0"/>
              <a:ea typeface="SimSun"/>
              <a:cs typeface="Calibri" panose="020F0502020204030204" pitchFamily="34" charset="0"/>
            </a:endParaRPr>
          </a:p>
        </p:txBody>
      </p:sp>
      <p:sp>
        <p:nvSpPr>
          <p:cNvPr id="7" name="Rectangle 6">
            <a:extLst>
              <a:ext uri="{FF2B5EF4-FFF2-40B4-BE49-F238E27FC236}">
                <a16:creationId xmlns:a16="http://schemas.microsoft.com/office/drawing/2014/main" id="{C456426A-CBB7-47AD-B765-52C2882E7DB7}"/>
              </a:ext>
            </a:extLst>
          </p:cNvPr>
          <p:cNvSpPr/>
          <p:nvPr/>
        </p:nvSpPr>
        <p:spPr>
          <a:xfrm>
            <a:off x="2984500" y="3505607"/>
            <a:ext cx="5486400" cy="369332"/>
          </a:xfrm>
          <a:prstGeom prst="rect">
            <a:avLst/>
          </a:prstGeom>
        </p:spPr>
        <p:txBody>
          <a:bodyPr wrap="square">
            <a:spAutoFit/>
          </a:bodyPr>
          <a:lstStyle/>
          <a:p>
            <a:pPr marL="0" marR="0" algn="ctr">
              <a:lnSpc>
                <a:spcPct val="100000"/>
              </a:lnSpc>
              <a:spcBef>
                <a:spcPts val="300"/>
              </a:spcBef>
              <a:spcAft>
                <a:spcPts val="300"/>
              </a:spcAft>
            </a:pPr>
            <a:r>
              <a:rPr lang="en-US" dirty="0" err="1">
                <a:solidFill>
                  <a:srgbClr val="C00000"/>
                </a:solidFill>
                <a:latin typeface="Calibri" panose="020F0502020204030204" pitchFamily="34" charset="0"/>
                <a:cs typeface="Calibri" panose="020F0502020204030204" pitchFamily="34" charset="0"/>
              </a:rPr>
              <a:t>ZeroDivisionError</a:t>
            </a:r>
            <a:r>
              <a:rPr lang="en-US" dirty="0">
                <a:solidFill>
                  <a:srgbClr val="C00000"/>
                </a:solidFill>
                <a:latin typeface="Calibri" panose="020F0502020204030204" pitchFamily="34" charset="0"/>
                <a:cs typeface="Calibri" panose="020F0502020204030204" pitchFamily="34" charset="0"/>
              </a:rPr>
              <a:t>: integer division or modulo by zero</a:t>
            </a:r>
            <a:endParaRPr lang="en-SG" dirty="0">
              <a:solidFill>
                <a:srgbClr val="C00000"/>
              </a:solidFill>
              <a:latin typeface="Calibri" panose="020F0502020204030204" pitchFamily="34" charset="0"/>
              <a:ea typeface="SimSun"/>
              <a:cs typeface="Calibri" panose="020F0502020204030204" pitchFamily="34" charset="0"/>
            </a:endParaRPr>
          </a:p>
        </p:txBody>
      </p:sp>
      <p:sp>
        <p:nvSpPr>
          <p:cNvPr id="8" name="Rectangle 7">
            <a:extLst>
              <a:ext uri="{FF2B5EF4-FFF2-40B4-BE49-F238E27FC236}">
                <a16:creationId xmlns:a16="http://schemas.microsoft.com/office/drawing/2014/main" id="{0E117FD7-35F9-4BA0-976D-AC95A673A13A}"/>
              </a:ext>
            </a:extLst>
          </p:cNvPr>
          <p:cNvSpPr/>
          <p:nvPr/>
        </p:nvSpPr>
        <p:spPr>
          <a:xfrm>
            <a:off x="3842889" y="4112181"/>
            <a:ext cx="3769622" cy="369332"/>
          </a:xfrm>
          <a:prstGeom prst="rect">
            <a:avLst/>
          </a:prstGeom>
        </p:spPr>
        <p:txBody>
          <a:bodyPr wrap="none">
            <a:spAutoFit/>
          </a:bodyPr>
          <a:lstStyle/>
          <a:p>
            <a:pPr marL="0" marR="0" algn="ctr">
              <a:lnSpc>
                <a:spcPct val="100000"/>
              </a:lnSpc>
              <a:spcBef>
                <a:spcPts val="300"/>
              </a:spcBef>
              <a:spcAft>
                <a:spcPts val="300"/>
              </a:spcAft>
            </a:pPr>
            <a:r>
              <a:rPr lang="en-US" dirty="0" err="1">
                <a:solidFill>
                  <a:srgbClr val="C00000"/>
                </a:solidFill>
                <a:latin typeface="Calibri" panose="020F0502020204030204" pitchFamily="34" charset="0"/>
                <a:cs typeface="Calibri" panose="020F0502020204030204" pitchFamily="34" charset="0"/>
              </a:rPr>
              <a:t>NameError</a:t>
            </a:r>
            <a:r>
              <a:rPr lang="en-US" dirty="0">
                <a:solidFill>
                  <a:srgbClr val="C00000"/>
                </a:solidFill>
                <a:latin typeface="Calibri" panose="020F0502020204030204" pitchFamily="34" charset="0"/>
                <a:cs typeface="Calibri" panose="020F0502020204030204" pitchFamily="34" charset="0"/>
              </a:rPr>
              <a:t>: name 'Sum' is not defined</a:t>
            </a:r>
            <a:endParaRPr lang="en-SG" dirty="0">
              <a:solidFill>
                <a:srgbClr val="C00000"/>
              </a:solidFill>
              <a:latin typeface="Calibri" panose="020F0502020204030204" pitchFamily="34" charset="0"/>
              <a:ea typeface="SimSun"/>
              <a:cs typeface="Calibri" panose="020F0502020204030204" pitchFamily="34" charset="0"/>
            </a:endParaRPr>
          </a:p>
        </p:txBody>
      </p:sp>
      <p:sp>
        <p:nvSpPr>
          <p:cNvPr id="9" name="Rectangle 8">
            <a:extLst>
              <a:ext uri="{FF2B5EF4-FFF2-40B4-BE49-F238E27FC236}">
                <a16:creationId xmlns:a16="http://schemas.microsoft.com/office/drawing/2014/main" id="{328C08A1-83ED-481D-B3FD-C38C8E9A0187}"/>
              </a:ext>
            </a:extLst>
          </p:cNvPr>
          <p:cNvSpPr/>
          <p:nvPr/>
        </p:nvSpPr>
        <p:spPr>
          <a:xfrm>
            <a:off x="3219450" y="4797426"/>
            <a:ext cx="5016500" cy="369332"/>
          </a:xfrm>
          <a:prstGeom prst="rect">
            <a:avLst/>
          </a:prstGeom>
        </p:spPr>
        <p:txBody>
          <a:bodyPr wrap="square">
            <a:spAutoFit/>
          </a:bodyPr>
          <a:lstStyle/>
          <a:p>
            <a:pPr marL="0" marR="0" algn="ctr">
              <a:lnSpc>
                <a:spcPct val="100000"/>
              </a:lnSpc>
              <a:spcBef>
                <a:spcPts val="300"/>
              </a:spcBef>
              <a:spcAft>
                <a:spcPts val="300"/>
              </a:spcAft>
            </a:pPr>
            <a:r>
              <a:rPr lang="en-US" dirty="0" err="1">
                <a:solidFill>
                  <a:srgbClr val="C00000"/>
                </a:solidFill>
                <a:latin typeface="Calibri" panose="020F0502020204030204" pitchFamily="34" charset="0"/>
                <a:cs typeface="Calibri" panose="020F0502020204030204" pitchFamily="34" charset="0"/>
              </a:rPr>
              <a:t>ModuleNotFoundError</a:t>
            </a:r>
            <a:r>
              <a:rPr lang="en-US" dirty="0">
                <a:solidFill>
                  <a:srgbClr val="C00000"/>
                </a:solidFill>
                <a:latin typeface="Calibri" panose="020F0502020204030204" pitchFamily="34" charset="0"/>
                <a:cs typeface="Calibri" panose="020F0502020204030204" pitchFamily="34" charset="0"/>
              </a:rPr>
              <a:t>: No module named '</a:t>
            </a:r>
            <a:r>
              <a:rPr lang="en-US" dirty="0" err="1">
                <a:solidFill>
                  <a:srgbClr val="C00000"/>
                </a:solidFill>
                <a:latin typeface="Calibri" panose="020F0502020204030204" pitchFamily="34" charset="0"/>
                <a:cs typeface="Calibri" panose="020F0502020204030204" pitchFamily="34" charset="0"/>
              </a:rPr>
              <a:t>maths</a:t>
            </a:r>
            <a:r>
              <a:rPr lang="en-US" dirty="0">
                <a:solidFill>
                  <a:srgbClr val="C00000"/>
                </a:solidFill>
                <a:latin typeface="Calibri" panose="020F0502020204030204" pitchFamily="34" charset="0"/>
                <a:cs typeface="Calibri" panose="020F0502020204030204" pitchFamily="34" charset="0"/>
              </a:rPr>
              <a:t>'</a:t>
            </a:r>
            <a:endParaRPr lang="en-SG" dirty="0">
              <a:solidFill>
                <a:srgbClr val="C00000"/>
              </a:solidFill>
              <a:latin typeface="Calibri" panose="020F0502020204030204" pitchFamily="34" charset="0"/>
              <a:ea typeface="SimSun"/>
              <a:cs typeface="Calibri" panose="020F0502020204030204" pitchFamily="34" charset="0"/>
            </a:endParaRPr>
          </a:p>
        </p:txBody>
      </p:sp>
      <p:sp>
        <p:nvSpPr>
          <p:cNvPr id="10" name="Rectangle 9">
            <a:extLst>
              <a:ext uri="{FF2B5EF4-FFF2-40B4-BE49-F238E27FC236}">
                <a16:creationId xmlns:a16="http://schemas.microsoft.com/office/drawing/2014/main" id="{92D70107-1AEC-427B-96CD-82218A39AAB5}"/>
              </a:ext>
            </a:extLst>
          </p:cNvPr>
          <p:cNvSpPr/>
          <p:nvPr/>
        </p:nvSpPr>
        <p:spPr>
          <a:xfrm>
            <a:off x="4178300" y="5711826"/>
            <a:ext cx="3074944" cy="369332"/>
          </a:xfrm>
          <a:prstGeom prst="rect">
            <a:avLst/>
          </a:prstGeom>
        </p:spPr>
        <p:txBody>
          <a:bodyPr wrap="none">
            <a:spAutoFit/>
          </a:bodyPr>
          <a:lstStyle/>
          <a:p>
            <a:pPr marL="0" marR="0" algn="ctr">
              <a:lnSpc>
                <a:spcPct val="100000"/>
              </a:lnSpc>
              <a:spcBef>
                <a:spcPts val="300"/>
              </a:spcBef>
              <a:spcAft>
                <a:spcPts val="300"/>
              </a:spcAft>
            </a:pPr>
            <a:r>
              <a:rPr lang="en-US" dirty="0" err="1">
                <a:solidFill>
                  <a:srgbClr val="C00000"/>
                </a:solidFill>
                <a:latin typeface="Calibri" panose="020F0502020204030204" pitchFamily="34" charset="0"/>
                <a:cs typeface="Calibri" panose="020F0502020204030204" pitchFamily="34" charset="0"/>
              </a:rPr>
              <a:t>ValueError</a:t>
            </a:r>
            <a:r>
              <a:rPr lang="en-US" dirty="0">
                <a:solidFill>
                  <a:srgbClr val="C00000"/>
                </a:solidFill>
                <a:latin typeface="Calibri" panose="020F0502020204030204" pitchFamily="34" charset="0"/>
                <a:cs typeface="Calibri" panose="020F0502020204030204" pitchFamily="34" charset="0"/>
              </a:rPr>
              <a:t>: math domain error</a:t>
            </a:r>
            <a:endParaRPr lang="en-SG" dirty="0">
              <a:solidFill>
                <a:srgbClr val="C00000"/>
              </a:solidFill>
              <a:latin typeface="Calibri" panose="020F0502020204030204" pitchFamily="34" charset="0"/>
              <a:ea typeface="SimSun"/>
              <a:cs typeface="Calibri" panose="020F0502020204030204" pitchFamily="34" charset="0"/>
            </a:endParaRPr>
          </a:p>
        </p:txBody>
      </p:sp>
      <p:pic>
        <p:nvPicPr>
          <p:cNvPr id="1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70900" y="172806"/>
            <a:ext cx="406400" cy="406400"/>
          </a:xfrm>
          <a:prstGeom prst="rect">
            <a:avLst/>
          </a:prstGeom>
        </p:spPr>
      </p:pic>
    </p:spTree>
    <p:custDataLst>
      <p:tags r:id="rId1"/>
    </p:custDataLst>
    <p:extLst>
      <p:ext uri="{BB962C8B-B14F-4D97-AF65-F5344CB8AC3E}">
        <p14:creationId xmlns:p14="http://schemas.microsoft.com/office/powerpoint/2010/main" val="2093498514"/>
      </p:ext>
    </p:extLst>
  </p:cSld>
  <p:clrMapOvr>
    <a:masterClrMapping/>
  </p:clrMapOvr>
  <mc:AlternateContent xmlns:mc="http://schemas.openxmlformats.org/markup-compatibility/2006" xmlns:p14="http://schemas.microsoft.com/office/powerpoint/2010/main">
    <mc:Choice Requires="p14">
      <p:transition spd="slow" p14:dur="2000" advTm="13227"/>
    </mc:Choice>
    <mc:Fallback xmlns="">
      <p:transition spd="slow" advTm="132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12"/>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74901" fill="hold"/>
                                        <p:tgtEl>
                                          <p:spTgt spid="12"/>
                                        </p:tgtEl>
                                      </p:cBhvr>
                                    </p:cmd>
                                  </p:childTnLst>
                                </p:cTn>
                              </p:par>
                            </p:childTnLst>
                          </p:cTn>
                        </p:par>
                      </p:childTnLst>
                    </p:cTn>
                  </p:par>
                </p:childTnLst>
              </p:cTn>
              <p:nextCondLst>
                <p:cond evt="onClick" delay="0">
                  <p:tgtEl>
                    <p:spTgt spid="12"/>
                  </p:tgtEl>
                </p:cond>
              </p:nextCondLst>
            </p:seq>
            <p:audio>
              <p:cMediaNode vol="80000">
                <p:cTn id="38" fill="hold" display="0">
                  <p:stCondLst>
                    <p:cond delay="indefinite"/>
                  </p:stCondLst>
                  <p:endCondLst>
                    <p:cond evt="onStopAudio" delay="0">
                      <p:tgtEl>
                        <p:sldTgt/>
                      </p:tgtEl>
                    </p:cond>
                  </p:endCondLst>
                </p:cTn>
                <p:tgtEl>
                  <p:spTgt spid="12"/>
                </p:tgtEl>
              </p:cMediaNode>
            </p:audio>
          </p:childTnLst>
        </p:cTn>
      </p:par>
    </p:tnLst>
    <p:bldLst>
      <p:bldP spid="5" grpId="0"/>
      <p:bldP spid="6" grpId="0"/>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a:t>
            </a:r>
          </a:p>
        </p:txBody>
      </p:sp>
      <p:sp>
        <p:nvSpPr>
          <p:cNvPr id="3" name="Content Placeholder 2"/>
          <p:cNvSpPr>
            <a:spLocks noGrp="1"/>
          </p:cNvSpPr>
          <p:nvPr>
            <p:ph idx="1"/>
          </p:nvPr>
        </p:nvSpPr>
        <p:spPr>
          <a:xfrm>
            <a:off x="76200" y="838200"/>
            <a:ext cx="8991600" cy="563562"/>
          </a:xfrm>
        </p:spPr>
        <p:txBody>
          <a:bodyPr/>
          <a:lstStyle/>
          <a:p>
            <a:r>
              <a:rPr lang="en-US" sz="2400" dirty="0"/>
              <a:t>The following program reads a text file containing student-marks pairs separated by commas, and computes the average marks.</a:t>
            </a:r>
          </a:p>
        </p:txBody>
      </p:sp>
      <p:pic>
        <p:nvPicPr>
          <p:cNvPr id="7" name="Picture 6">
            <a:extLst>
              <a:ext uri="{FF2B5EF4-FFF2-40B4-BE49-F238E27FC236}">
                <a16:creationId xmlns:a16="http://schemas.microsoft.com/office/drawing/2014/main" id="{6AC59B9C-F3B1-46D3-BB51-251E317E3424}"/>
              </a:ext>
            </a:extLst>
          </p:cNvPr>
          <p:cNvPicPr>
            <a:picLocks noChangeAspect="1"/>
          </p:cNvPicPr>
          <p:nvPr/>
        </p:nvPicPr>
        <p:blipFill>
          <a:blip r:embed="rId5"/>
          <a:stretch>
            <a:fillRect/>
          </a:stretch>
        </p:blipFill>
        <p:spPr>
          <a:xfrm>
            <a:off x="228600" y="1676400"/>
            <a:ext cx="6562725" cy="4152900"/>
          </a:xfrm>
          <a:prstGeom prst="rect">
            <a:avLst/>
          </a:prstGeom>
        </p:spPr>
      </p:pic>
      <p:sp>
        <p:nvSpPr>
          <p:cNvPr id="8" name="Rectangle 7">
            <a:extLst>
              <a:ext uri="{FF2B5EF4-FFF2-40B4-BE49-F238E27FC236}">
                <a16:creationId xmlns:a16="http://schemas.microsoft.com/office/drawing/2014/main" id="{37837642-B5F1-4119-8056-564C0923E999}"/>
              </a:ext>
            </a:extLst>
          </p:cNvPr>
          <p:cNvSpPr/>
          <p:nvPr/>
        </p:nvSpPr>
        <p:spPr>
          <a:xfrm>
            <a:off x="7086600" y="2254071"/>
            <a:ext cx="1600200" cy="1200329"/>
          </a:xfrm>
          <a:prstGeom prst="rect">
            <a:avLst/>
          </a:prstGeom>
          <a:ln>
            <a:solidFill>
              <a:schemeClr val="accent1"/>
            </a:solidFill>
          </a:ln>
        </p:spPr>
        <p:txBody>
          <a:bodyPr wrap="square">
            <a:spAutoFit/>
          </a:bodyPr>
          <a:lstStyle/>
          <a:p>
            <a:r>
              <a:rPr lang="en-US" dirty="0"/>
              <a:t>John,80</a:t>
            </a:r>
          </a:p>
          <a:p>
            <a:r>
              <a:rPr lang="en-US" dirty="0"/>
              <a:t>Mary,56</a:t>
            </a:r>
          </a:p>
          <a:p>
            <a:r>
              <a:rPr lang="en-US" dirty="0"/>
              <a:t>Bill,87</a:t>
            </a:r>
          </a:p>
          <a:p>
            <a:r>
              <a:rPr lang="en-US" dirty="0"/>
              <a:t>Samantha,92</a:t>
            </a:r>
          </a:p>
        </p:txBody>
      </p:sp>
      <p:sp>
        <p:nvSpPr>
          <p:cNvPr id="9" name="TextBox 8">
            <a:extLst>
              <a:ext uri="{FF2B5EF4-FFF2-40B4-BE49-F238E27FC236}">
                <a16:creationId xmlns:a16="http://schemas.microsoft.com/office/drawing/2014/main" id="{EC252F0E-0B8B-49E9-A4E2-4907DBF225A7}"/>
              </a:ext>
            </a:extLst>
          </p:cNvPr>
          <p:cNvSpPr txBox="1"/>
          <p:nvPr/>
        </p:nvSpPr>
        <p:spPr>
          <a:xfrm>
            <a:off x="6903097" y="1872039"/>
            <a:ext cx="1967205" cy="369332"/>
          </a:xfrm>
          <a:prstGeom prst="rect">
            <a:avLst/>
          </a:prstGeom>
          <a:noFill/>
        </p:spPr>
        <p:txBody>
          <a:bodyPr wrap="none" rtlCol="0">
            <a:spAutoFit/>
          </a:bodyPr>
          <a:lstStyle/>
          <a:p>
            <a:r>
              <a:rPr lang="en-US" dirty="0"/>
              <a:t>Example data.txt:</a:t>
            </a:r>
          </a:p>
        </p:txBody>
      </p:sp>
      <p:pic>
        <p:nvPicPr>
          <p:cNvPr id="5" name="Audio 4">
            <a:hlinkClick r:id="" action="ppaction://media"/>
            <a:extLst>
              <a:ext uri="{FF2B5EF4-FFF2-40B4-BE49-F238E27FC236}">
                <a16:creationId xmlns:a16="http://schemas.microsoft.com/office/drawing/2014/main" id="{CAE71A53-1389-4125-A1DE-6AEFA0CF6B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27000"/>
            <a:ext cx="406400" cy="406400"/>
          </a:xfrm>
          <a:prstGeom prst="rect">
            <a:avLst/>
          </a:prstGeom>
        </p:spPr>
      </p:pic>
    </p:spTree>
    <p:extLst>
      <p:ext uri="{BB962C8B-B14F-4D97-AF65-F5344CB8AC3E}">
        <p14:creationId xmlns:p14="http://schemas.microsoft.com/office/powerpoint/2010/main" val="3224233289"/>
      </p:ext>
    </p:extLst>
  </p:cSld>
  <p:clrMapOvr>
    <a:masterClrMapping/>
  </p:clrMapOvr>
  <mc:AlternateContent xmlns:mc="http://schemas.openxmlformats.org/markup-compatibility/2006" xmlns:p14="http://schemas.microsoft.com/office/powerpoint/2010/main">
    <mc:Choice Requires="p14">
      <p:transition spd="slow" p14:dur="2000" advTm="19857"/>
    </mc:Choice>
    <mc:Fallback xmlns="">
      <p:transition spd="slow" advTm="19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a:t>
            </a:r>
          </a:p>
        </p:txBody>
      </p:sp>
      <p:sp>
        <p:nvSpPr>
          <p:cNvPr id="3" name="Content Placeholder 2"/>
          <p:cNvSpPr>
            <a:spLocks noGrp="1"/>
          </p:cNvSpPr>
          <p:nvPr>
            <p:ph idx="1"/>
          </p:nvPr>
        </p:nvSpPr>
        <p:spPr>
          <a:xfrm>
            <a:off x="76200" y="838200"/>
            <a:ext cx="8991600" cy="563562"/>
          </a:xfrm>
        </p:spPr>
        <p:txBody>
          <a:bodyPr/>
          <a:lstStyle/>
          <a:p>
            <a:r>
              <a:rPr lang="en-US" sz="2400" dirty="0"/>
              <a:t>What are possible reasons for getting the following error messages after running this program?</a:t>
            </a:r>
          </a:p>
        </p:txBody>
      </p:sp>
      <p:graphicFrame>
        <p:nvGraphicFramePr>
          <p:cNvPr id="5" name="Table 4">
            <a:extLst>
              <a:ext uri="{FF2B5EF4-FFF2-40B4-BE49-F238E27FC236}">
                <a16:creationId xmlns:a16="http://schemas.microsoft.com/office/drawing/2014/main" id="{2B74BACA-063D-4475-8577-3E3F61293CA5}"/>
              </a:ext>
            </a:extLst>
          </p:cNvPr>
          <p:cNvGraphicFramePr>
            <a:graphicFrameLocks noGrp="1"/>
          </p:cNvGraphicFramePr>
          <p:nvPr>
            <p:extLst>
              <p:ext uri="{D42A27DB-BD31-4B8C-83A1-F6EECF244321}">
                <p14:modId xmlns:p14="http://schemas.microsoft.com/office/powerpoint/2010/main" val="2038733056"/>
              </p:ext>
            </p:extLst>
          </p:nvPr>
        </p:nvGraphicFramePr>
        <p:xfrm>
          <a:off x="76200" y="1752600"/>
          <a:ext cx="8686800" cy="4525871"/>
        </p:xfrm>
        <a:graphic>
          <a:graphicData uri="http://schemas.openxmlformats.org/drawingml/2006/table">
            <a:tbl>
              <a:tblPr firstRow="1" firstCol="1" bandRow="1"/>
              <a:tblGrid>
                <a:gridCol w="5181600">
                  <a:extLst>
                    <a:ext uri="{9D8B030D-6E8A-4147-A177-3AD203B41FA5}">
                      <a16:colId xmlns:a16="http://schemas.microsoft.com/office/drawing/2014/main" val="20001"/>
                    </a:ext>
                  </a:extLst>
                </a:gridCol>
                <a:gridCol w="3505200">
                  <a:extLst>
                    <a:ext uri="{9D8B030D-6E8A-4147-A177-3AD203B41FA5}">
                      <a16:colId xmlns:a16="http://schemas.microsoft.com/office/drawing/2014/main" val="2636258553"/>
                    </a:ext>
                  </a:extLst>
                </a:gridCol>
              </a:tblGrid>
              <a:tr h="502511">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ea typeface="SimSun"/>
                        </a:rPr>
                        <a:t>Error message</a:t>
                      </a:r>
                    </a:p>
                  </a:txBody>
                  <a:tcPr marL="68580" marR="68580" marT="0" marB="0" anchor="ctr">
                    <a:solidFill>
                      <a:srgbClr val="CCECFF"/>
                    </a:solidFill>
                  </a:tcPr>
                </a:tc>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rPr>
                        <a:t>Possible reason</a:t>
                      </a:r>
                      <a:endParaRPr lang="en-SG" sz="2400" b="1" dirty="0">
                        <a:effectLst/>
                        <a:latin typeface="Arial Narrow" panose="020B0606020202030204" pitchFamily="34" charset="0"/>
                        <a:ea typeface="SimSun"/>
                      </a:endParaRPr>
                    </a:p>
                  </a:txBody>
                  <a:tcPr marL="68580" marR="68580" marT="0" marB="0" anchor="ctr">
                    <a:solidFill>
                      <a:srgbClr val="CCECFF"/>
                    </a:solidFill>
                  </a:tcPr>
                </a:tc>
                <a:extLst>
                  <a:ext uri="{0D108BD9-81ED-4DB2-BD59-A6C34878D82A}">
                    <a16:rowId xmlns:a16="http://schemas.microsoft.com/office/drawing/2014/main" val="10000"/>
                  </a:ext>
                </a:extLst>
              </a:tr>
              <a:tr h="502687">
                <a:tc>
                  <a:txBody>
                    <a:bodyPr/>
                    <a:lstStyle/>
                    <a:p>
                      <a:pPr marL="0" algn="l" defTabSz="914400" rtl="0" eaLnBrk="1" latinLnBrk="0" hangingPunct="1"/>
                      <a:r>
                        <a:rPr lang="en-US" sz="1800" kern="1200" dirty="0">
                          <a:solidFill>
                            <a:schemeClr val="tx1"/>
                          </a:solidFill>
                          <a:effectLst/>
                          <a:latin typeface="Calibri" panose="020F0502020204030204" pitchFamily="34" charset="0"/>
                          <a:ea typeface="+mn-ea"/>
                          <a:cs typeface="Calibri" panose="020F0502020204030204" pitchFamily="34" charset="0"/>
                        </a:rPr>
                        <a:t>Traceback (most recent call last):</a:t>
                      </a:r>
                    </a:p>
                    <a:p>
                      <a:pPr marL="0" algn="l" defTabSz="914400" rtl="0" eaLnBrk="1" latinLnBrk="0" hangingPunct="1"/>
                      <a:r>
                        <a:rPr lang="en-US" sz="1800" kern="1200" dirty="0">
                          <a:solidFill>
                            <a:schemeClr val="tx1"/>
                          </a:solidFill>
                          <a:effectLst/>
                          <a:latin typeface="Calibri" panose="020F0502020204030204" pitchFamily="34" charset="0"/>
                          <a:ea typeface="+mn-ea"/>
                          <a:cs typeface="Calibri" panose="020F0502020204030204" pitchFamily="34" charset="0"/>
                        </a:rPr>
                        <a:t>  File "D:\lecture_codes.py", line 1, in &lt;module&gt;</a:t>
                      </a:r>
                    </a:p>
                    <a:p>
                      <a:pPr marL="0" algn="l" defTabSz="914400" rtl="0" eaLnBrk="1" latinLnBrk="0" hangingPunct="1"/>
                      <a:r>
                        <a:rPr lang="en-US" sz="1800" kern="1200" dirty="0">
                          <a:solidFill>
                            <a:schemeClr val="tx1"/>
                          </a:solidFill>
                          <a:effectLst/>
                          <a:latin typeface="Calibri" panose="020F0502020204030204" pitchFamily="34" charset="0"/>
                          <a:ea typeface="+mn-ea"/>
                          <a:cs typeface="Calibri" panose="020F0502020204030204" pitchFamily="34" charset="0"/>
                        </a:rPr>
                        <a:t>    file = open("data.txt", 'r')</a:t>
                      </a:r>
                    </a:p>
                    <a:p>
                      <a:pPr marL="0" algn="l" defTabSz="914400" rtl="0" eaLnBrk="1" latinLnBrk="0" hangingPunct="1"/>
                      <a:r>
                        <a:rPr lang="en-US" sz="1800" kern="1200" dirty="0" err="1">
                          <a:solidFill>
                            <a:schemeClr val="tx1"/>
                          </a:solidFill>
                          <a:effectLst/>
                          <a:latin typeface="Calibri" panose="020F0502020204030204" pitchFamily="34" charset="0"/>
                          <a:ea typeface="+mn-ea"/>
                          <a:cs typeface="Calibri" panose="020F0502020204030204" pitchFamily="34" charset="0"/>
                        </a:rPr>
                        <a:t>FileNotFoundError</a:t>
                      </a:r>
                      <a:r>
                        <a:rPr lang="en-US" sz="1800" kern="1200" dirty="0">
                          <a:solidFill>
                            <a:schemeClr val="tx1"/>
                          </a:solidFill>
                          <a:effectLst/>
                          <a:latin typeface="Calibri" panose="020F0502020204030204" pitchFamily="34" charset="0"/>
                          <a:ea typeface="+mn-ea"/>
                          <a:cs typeface="Calibri" panose="020F0502020204030204" pitchFamily="34" charset="0"/>
                        </a:rPr>
                        <a:t>: [</a:t>
                      </a:r>
                      <a:r>
                        <a:rPr lang="en-US" sz="1800" kern="1200" dirty="0" err="1">
                          <a:solidFill>
                            <a:schemeClr val="tx1"/>
                          </a:solidFill>
                          <a:effectLst/>
                          <a:latin typeface="Calibri" panose="020F0502020204030204" pitchFamily="34" charset="0"/>
                          <a:ea typeface="+mn-ea"/>
                          <a:cs typeface="Calibri" panose="020F0502020204030204" pitchFamily="34" charset="0"/>
                        </a:rPr>
                        <a:t>Errno</a:t>
                      </a:r>
                      <a:r>
                        <a:rPr lang="en-US" sz="1800" kern="1200" dirty="0">
                          <a:solidFill>
                            <a:schemeClr val="tx1"/>
                          </a:solidFill>
                          <a:effectLst/>
                          <a:latin typeface="Calibri" panose="020F0502020204030204" pitchFamily="34" charset="0"/>
                          <a:ea typeface="+mn-ea"/>
                          <a:cs typeface="Calibri" panose="020F0502020204030204" pitchFamily="34" charset="0"/>
                        </a:rPr>
                        <a:t> 2] No such file or directory: 'data.txt'</a:t>
                      </a: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1"/>
                  </a:ext>
                </a:extLst>
              </a:tr>
              <a:tr h="502687">
                <a:tc>
                  <a:txBody>
                    <a:bodyPr/>
                    <a:lstStyle/>
                    <a:p>
                      <a:pPr marL="0" marR="0" algn="l" defTabSz="914400" rtl="0" eaLnBrk="1" latinLnBrk="0" hangingPunct="1">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Traceback (most recent call last):</a:t>
                      </a:r>
                    </a:p>
                    <a:p>
                      <a:pPr marL="0" marR="0" algn="l" defTabSz="914400" rtl="0" eaLnBrk="1" latinLnBrk="0" hangingPunct="1">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  File "D:\lecture_codes.py", line 6, in &lt;module&gt;</a:t>
                      </a:r>
                    </a:p>
                    <a:p>
                      <a:pPr marL="0" marR="0" algn="l" defTabSz="914400" rtl="0" eaLnBrk="1" latinLnBrk="0" hangingPunct="1">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    value = int(</a:t>
                      </a:r>
                      <a:r>
                        <a:rPr lang="en-US" sz="1800" kern="1200" dirty="0" err="1">
                          <a:solidFill>
                            <a:schemeClr val="tx1"/>
                          </a:solidFill>
                          <a:effectLst/>
                          <a:latin typeface="Calibri" panose="020F0502020204030204" pitchFamily="34" charset="0"/>
                          <a:ea typeface="+mn-ea"/>
                          <a:cs typeface="Calibri" panose="020F0502020204030204" pitchFamily="34" charset="0"/>
                        </a:rPr>
                        <a:t>line.split</a:t>
                      </a:r>
                      <a:r>
                        <a:rPr lang="en-US" sz="1800" kern="1200" dirty="0">
                          <a:solidFill>
                            <a:schemeClr val="tx1"/>
                          </a:solidFill>
                          <a:effectLst/>
                          <a:latin typeface="Calibri" panose="020F0502020204030204" pitchFamily="34" charset="0"/>
                          <a:ea typeface="+mn-ea"/>
                          <a:cs typeface="Calibri" panose="020F0502020204030204" pitchFamily="34" charset="0"/>
                        </a:rPr>
                        <a:t>(',')[1])</a:t>
                      </a:r>
                    </a:p>
                    <a:p>
                      <a:pPr marL="0" marR="0" algn="l" defTabSz="914400" rtl="0" eaLnBrk="1" latinLnBrk="0" hangingPunct="1">
                        <a:lnSpc>
                          <a:spcPct val="100000"/>
                        </a:lnSpc>
                        <a:spcBef>
                          <a:spcPts val="300"/>
                        </a:spcBef>
                        <a:spcAft>
                          <a:spcPts val="300"/>
                        </a:spcAft>
                      </a:pPr>
                      <a:r>
                        <a:rPr lang="en-US" sz="1800" kern="1200" dirty="0" err="1">
                          <a:solidFill>
                            <a:schemeClr val="tx1"/>
                          </a:solidFill>
                          <a:effectLst/>
                          <a:latin typeface="Calibri" panose="020F0502020204030204" pitchFamily="34" charset="0"/>
                          <a:ea typeface="+mn-ea"/>
                          <a:cs typeface="Calibri" panose="020F0502020204030204" pitchFamily="34" charset="0"/>
                        </a:rPr>
                        <a:t>IndexError</a:t>
                      </a:r>
                      <a:r>
                        <a:rPr lang="en-US" sz="1800" kern="1200" dirty="0">
                          <a:solidFill>
                            <a:schemeClr val="tx1"/>
                          </a:solidFill>
                          <a:effectLst/>
                          <a:latin typeface="Calibri" panose="020F0502020204030204" pitchFamily="34" charset="0"/>
                          <a:ea typeface="+mn-ea"/>
                          <a:cs typeface="Calibri" panose="020F0502020204030204" pitchFamily="34" charset="0"/>
                        </a:rPr>
                        <a:t>: list index out of range</a:t>
                      </a:r>
                      <a:endParaRPr lang="en-SG" sz="18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3"/>
                  </a:ext>
                </a:extLst>
              </a:tr>
              <a:tr h="502687">
                <a:tc>
                  <a:txBody>
                    <a:bodyPr/>
                    <a:lstStyle/>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Traceback (most recent call last):</a:t>
                      </a:r>
                    </a:p>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  File "D:\lecture_codes.py", line 6, in &lt;module&gt;</a:t>
                      </a:r>
                    </a:p>
                    <a:p>
                      <a:pPr marL="0" marR="0" algn="l">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    value = int(</a:t>
                      </a:r>
                      <a:r>
                        <a:rPr lang="en-US" sz="1800" kern="1200" dirty="0" err="1">
                          <a:solidFill>
                            <a:schemeClr val="tx1"/>
                          </a:solidFill>
                          <a:effectLst/>
                          <a:latin typeface="Calibri" panose="020F0502020204030204" pitchFamily="34" charset="0"/>
                          <a:ea typeface="+mn-ea"/>
                          <a:cs typeface="Calibri" panose="020F0502020204030204" pitchFamily="34" charset="0"/>
                        </a:rPr>
                        <a:t>line.split</a:t>
                      </a:r>
                      <a:r>
                        <a:rPr lang="en-US" sz="1800" kern="1200" dirty="0">
                          <a:solidFill>
                            <a:schemeClr val="tx1"/>
                          </a:solidFill>
                          <a:effectLst/>
                          <a:latin typeface="Calibri" panose="020F0502020204030204" pitchFamily="34" charset="0"/>
                          <a:ea typeface="+mn-ea"/>
                          <a:cs typeface="Calibri" panose="020F0502020204030204" pitchFamily="34" charset="0"/>
                        </a:rPr>
                        <a:t>(',')[1])</a:t>
                      </a:r>
                    </a:p>
                    <a:p>
                      <a:pPr marL="0" marR="0" algn="l">
                        <a:lnSpc>
                          <a:spcPct val="100000"/>
                        </a:lnSpc>
                        <a:spcBef>
                          <a:spcPts val="300"/>
                        </a:spcBef>
                        <a:spcAft>
                          <a:spcPts val="300"/>
                        </a:spcAft>
                      </a:pPr>
                      <a:r>
                        <a:rPr lang="en-US" sz="1800" kern="1200" dirty="0" err="1">
                          <a:solidFill>
                            <a:schemeClr val="tx1"/>
                          </a:solidFill>
                          <a:effectLst/>
                          <a:latin typeface="Calibri" panose="020F0502020204030204" pitchFamily="34" charset="0"/>
                          <a:ea typeface="+mn-ea"/>
                          <a:cs typeface="Calibri" panose="020F0502020204030204" pitchFamily="34" charset="0"/>
                        </a:rPr>
                        <a:t>ValueError</a:t>
                      </a:r>
                      <a:r>
                        <a:rPr lang="en-US" sz="1800" kern="1200" dirty="0">
                          <a:solidFill>
                            <a:schemeClr val="tx1"/>
                          </a:solidFill>
                          <a:effectLst/>
                          <a:latin typeface="Calibri" panose="020F0502020204030204" pitchFamily="34" charset="0"/>
                          <a:ea typeface="+mn-ea"/>
                          <a:cs typeface="Calibri" panose="020F0502020204030204" pitchFamily="34" charset="0"/>
                        </a:rPr>
                        <a:t>: invalid literal for int() with base 10: 'Mary'</a:t>
                      </a: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4"/>
                  </a:ext>
                </a:extLst>
              </a:tr>
            </a:tbl>
          </a:graphicData>
        </a:graphic>
      </p:graphicFrame>
      <p:sp>
        <p:nvSpPr>
          <p:cNvPr id="4" name="Rectangle 3">
            <a:extLst>
              <a:ext uri="{FF2B5EF4-FFF2-40B4-BE49-F238E27FC236}">
                <a16:creationId xmlns:a16="http://schemas.microsoft.com/office/drawing/2014/main" id="{6FF36E88-DB28-4F81-AD45-CEB3D7640D15}"/>
              </a:ext>
            </a:extLst>
          </p:cNvPr>
          <p:cNvSpPr/>
          <p:nvPr/>
        </p:nvSpPr>
        <p:spPr>
          <a:xfrm>
            <a:off x="5295900" y="2438400"/>
            <a:ext cx="3429000" cy="923330"/>
          </a:xfrm>
          <a:prstGeom prst="rect">
            <a:avLst/>
          </a:prstGeom>
        </p:spPr>
        <p:txBody>
          <a:bodyPr wrap="square">
            <a:spAutoFit/>
          </a:bodyPr>
          <a:lstStyle/>
          <a:p>
            <a:pPr marL="0" marR="0" algn="ctr">
              <a:lnSpc>
                <a:spcPct val="100000"/>
              </a:lnSpc>
              <a:spcBef>
                <a:spcPts val="300"/>
              </a:spcBef>
              <a:spcAft>
                <a:spcPts val="300"/>
              </a:spcAft>
            </a:pPr>
            <a:r>
              <a:rPr lang="en-US" dirty="0">
                <a:solidFill>
                  <a:srgbClr val="C00000"/>
                </a:solidFill>
                <a:latin typeface="Calibri" panose="020F0502020204030204" pitchFamily="34" charset="0"/>
                <a:ea typeface="SimSun"/>
                <a:cs typeface="Calibri" panose="020F0502020204030204" pitchFamily="34" charset="0"/>
              </a:rPr>
              <a:t>“data.txt” is not found. The name may be incorrect, or it could be in the wrong directory.</a:t>
            </a:r>
            <a:endParaRPr lang="en-SG" dirty="0">
              <a:solidFill>
                <a:srgbClr val="C00000"/>
              </a:solidFill>
              <a:latin typeface="Calibri" panose="020F0502020204030204" pitchFamily="34" charset="0"/>
              <a:ea typeface="SimSun"/>
              <a:cs typeface="Calibri" panose="020F0502020204030204" pitchFamily="34" charset="0"/>
            </a:endParaRPr>
          </a:p>
        </p:txBody>
      </p:sp>
      <p:sp>
        <p:nvSpPr>
          <p:cNvPr id="6" name="Rectangle 5">
            <a:extLst>
              <a:ext uri="{FF2B5EF4-FFF2-40B4-BE49-F238E27FC236}">
                <a16:creationId xmlns:a16="http://schemas.microsoft.com/office/drawing/2014/main" id="{EA6BE850-DB36-4493-95C7-EF129D0489A9}"/>
              </a:ext>
            </a:extLst>
          </p:cNvPr>
          <p:cNvSpPr/>
          <p:nvPr/>
        </p:nvSpPr>
        <p:spPr>
          <a:xfrm>
            <a:off x="5295900" y="3712568"/>
            <a:ext cx="3429000" cy="1200329"/>
          </a:xfrm>
          <a:prstGeom prst="rect">
            <a:avLst/>
          </a:prstGeom>
        </p:spPr>
        <p:txBody>
          <a:bodyPr wrap="square">
            <a:spAutoFit/>
          </a:bodyPr>
          <a:lstStyle/>
          <a:p>
            <a:pPr marL="0" marR="0" algn="ctr">
              <a:lnSpc>
                <a:spcPct val="100000"/>
              </a:lnSpc>
              <a:spcBef>
                <a:spcPts val="300"/>
              </a:spcBef>
              <a:spcAft>
                <a:spcPts val="300"/>
              </a:spcAft>
            </a:pPr>
            <a:r>
              <a:rPr lang="en-US" dirty="0">
                <a:solidFill>
                  <a:srgbClr val="C00000"/>
                </a:solidFill>
                <a:latin typeface="Calibri" panose="020F0502020204030204" pitchFamily="34" charset="0"/>
                <a:cs typeface="Calibri" panose="020F0502020204030204" pitchFamily="34" charset="0"/>
              </a:rPr>
              <a:t>split() created a list with fewer than 2 elements. The file may contain a blank line, or a line may be missing a comma</a:t>
            </a:r>
            <a:endParaRPr lang="en-SG" dirty="0">
              <a:solidFill>
                <a:srgbClr val="C00000"/>
              </a:solidFill>
              <a:latin typeface="Calibri" panose="020F0502020204030204" pitchFamily="34" charset="0"/>
              <a:ea typeface="SimSun"/>
              <a:cs typeface="Calibri" panose="020F0502020204030204" pitchFamily="34" charset="0"/>
            </a:endParaRPr>
          </a:p>
        </p:txBody>
      </p:sp>
      <p:sp>
        <p:nvSpPr>
          <p:cNvPr id="8" name="Rectangle 7">
            <a:extLst>
              <a:ext uri="{FF2B5EF4-FFF2-40B4-BE49-F238E27FC236}">
                <a16:creationId xmlns:a16="http://schemas.microsoft.com/office/drawing/2014/main" id="{5321B666-9752-4ACE-9433-D30D3E7C3C07}"/>
              </a:ext>
            </a:extLst>
          </p:cNvPr>
          <p:cNvSpPr/>
          <p:nvPr/>
        </p:nvSpPr>
        <p:spPr>
          <a:xfrm>
            <a:off x="5283200" y="4995519"/>
            <a:ext cx="3556000" cy="1200329"/>
          </a:xfrm>
          <a:prstGeom prst="rect">
            <a:avLst/>
          </a:prstGeom>
        </p:spPr>
        <p:txBody>
          <a:bodyPr wrap="square">
            <a:spAutoFit/>
          </a:bodyPr>
          <a:lstStyle/>
          <a:p>
            <a:pPr marL="0" marR="0" algn="ctr">
              <a:lnSpc>
                <a:spcPct val="100000"/>
              </a:lnSpc>
              <a:spcBef>
                <a:spcPts val="300"/>
              </a:spcBef>
              <a:spcAft>
                <a:spcPts val="300"/>
              </a:spcAft>
            </a:pPr>
            <a:r>
              <a:rPr lang="en-US" dirty="0">
                <a:solidFill>
                  <a:srgbClr val="C00000"/>
                </a:solidFill>
                <a:latin typeface="Calibri" panose="020F0502020204030204" pitchFamily="34" charset="0"/>
                <a:cs typeface="Calibri" panose="020F0502020204030204" pitchFamily="34" charset="0"/>
              </a:rPr>
              <a:t>Program tried to convert ‘Mary’ into an int. Somehow the value ‘Mary’ was put after the first comma in a line. The file format may be wrong.</a:t>
            </a:r>
            <a:endParaRPr lang="en-SG" dirty="0">
              <a:solidFill>
                <a:srgbClr val="C00000"/>
              </a:solidFill>
              <a:latin typeface="Calibri" panose="020F0502020204030204" pitchFamily="34" charset="0"/>
              <a:ea typeface="SimSun"/>
              <a:cs typeface="Calibri" panose="020F0502020204030204" pitchFamily="34" charset="0"/>
            </a:endParaRPr>
          </a:p>
        </p:txBody>
      </p:sp>
      <p:pic>
        <p:nvPicPr>
          <p:cNvPr id="9" name="Audio 8">
            <a:hlinkClick r:id="" action="ppaction://media"/>
            <a:extLst>
              <a:ext uri="{FF2B5EF4-FFF2-40B4-BE49-F238E27FC236}">
                <a16:creationId xmlns:a16="http://schemas.microsoft.com/office/drawing/2014/main" id="{190AC41B-F703-44D0-A9C6-7F46547C05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203200"/>
            <a:ext cx="406400" cy="406400"/>
          </a:xfrm>
          <a:prstGeom prst="rect">
            <a:avLst/>
          </a:prstGeom>
        </p:spPr>
      </p:pic>
    </p:spTree>
    <p:extLst>
      <p:ext uri="{BB962C8B-B14F-4D97-AF65-F5344CB8AC3E}">
        <p14:creationId xmlns:p14="http://schemas.microsoft.com/office/powerpoint/2010/main" val="653279815"/>
      </p:ext>
    </p:extLst>
  </p:cSld>
  <p:clrMapOvr>
    <a:masterClrMapping/>
  </p:clrMapOvr>
  <mc:AlternateContent xmlns:mc="http://schemas.openxmlformats.org/markup-compatibility/2006" xmlns:p14="http://schemas.microsoft.com/office/powerpoint/2010/main">
    <mc:Choice Requires="p14">
      <p:transition spd="slow" p14:dur="2000" advTm="10709"/>
    </mc:Choice>
    <mc:Fallback xmlns="">
      <p:transition spd="slow" advTm="10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4" grpId="0"/>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lecture, you will learn</a:t>
            </a:r>
          </a:p>
          <a:p>
            <a:pPr marL="0" indent="0">
              <a:buNone/>
            </a:pPr>
            <a:endParaRPr lang="en-US" dirty="0"/>
          </a:p>
          <a:p>
            <a:r>
              <a:rPr lang="en-US" dirty="0"/>
              <a:t>What are exceptions</a:t>
            </a:r>
          </a:p>
          <a:p>
            <a:r>
              <a:rPr lang="en-US" dirty="0"/>
              <a:t>How to handle exceptions</a:t>
            </a:r>
          </a:p>
          <a:p>
            <a:r>
              <a:rPr lang="en-US" dirty="0"/>
              <a:t>Using </a:t>
            </a:r>
            <a:r>
              <a:rPr lang="en-US" dirty="0">
                <a:latin typeface="Courier New" panose="02070309020205020404" pitchFamily="49" charset="0"/>
                <a:cs typeface="Courier New" panose="02070309020205020404" pitchFamily="49" charset="0"/>
              </a:rPr>
              <a:t>assert</a:t>
            </a:r>
            <a:r>
              <a:rPr lang="en-US" dirty="0"/>
              <a:t> to help test your code</a:t>
            </a:r>
          </a:p>
          <a:p>
            <a:endParaRPr lang="en-US" dirty="0"/>
          </a:p>
        </p:txBody>
      </p:sp>
      <p:pic>
        <p:nvPicPr>
          <p:cNvPr id="6" name="Audio 4">
            <a:hlinkClick r:id="" action="ppaction://media"/>
            <a:extLst>
              <a:ext uri="{FF2B5EF4-FFF2-40B4-BE49-F238E27FC236}">
                <a16:creationId xmlns:a16="http://schemas.microsoft.com/office/drawing/2014/main" id="{1FC9771A-9D89-4933-96A8-BA3CE1441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63232" y="152400"/>
            <a:ext cx="428368" cy="373374"/>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spd="slow" p14:dur="2000" advTm="20469"/>
    </mc:Choice>
    <mc:Fallback xmlns="">
      <p:transition spd="slow" advTm="20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a:t>
            </a:r>
          </a:p>
        </p:txBody>
      </p:sp>
      <p:sp>
        <p:nvSpPr>
          <p:cNvPr id="3" name="Content Placeholder 2"/>
          <p:cNvSpPr>
            <a:spLocks noGrp="1"/>
          </p:cNvSpPr>
          <p:nvPr>
            <p:ph idx="1"/>
          </p:nvPr>
        </p:nvSpPr>
        <p:spPr>
          <a:xfrm>
            <a:off x="76200" y="838200"/>
            <a:ext cx="8991600" cy="563562"/>
          </a:xfrm>
        </p:spPr>
        <p:txBody>
          <a:bodyPr/>
          <a:lstStyle/>
          <a:p>
            <a:r>
              <a:rPr lang="en-US" sz="2400" dirty="0"/>
              <a:t>What are possible reasons for getting the following error messages after running this program?</a:t>
            </a:r>
          </a:p>
        </p:txBody>
      </p:sp>
      <p:graphicFrame>
        <p:nvGraphicFramePr>
          <p:cNvPr id="5" name="Table 4">
            <a:extLst>
              <a:ext uri="{FF2B5EF4-FFF2-40B4-BE49-F238E27FC236}">
                <a16:creationId xmlns:a16="http://schemas.microsoft.com/office/drawing/2014/main" id="{2B74BACA-063D-4475-8577-3E3F61293CA5}"/>
              </a:ext>
            </a:extLst>
          </p:cNvPr>
          <p:cNvGraphicFramePr>
            <a:graphicFrameLocks noGrp="1"/>
          </p:cNvGraphicFramePr>
          <p:nvPr>
            <p:extLst>
              <p:ext uri="{D42A27DB-BD31-4B8C-83A1-F6EECF244321}">
                <p14:modId xmlns:p14="http://schemas.microsoft.com/office/powerpoint/2010/main" val="3577562729"/>
              </p:ext>
            </p:extLst>
          </p:nvPr>
        </p:nvGraphicFramePr>
        <p:xfrm>
          <a:off x="88900" y="1752600"/>
          <a:ext cx="8686800" cy="2925671"/>
        </p:xfrm>
        <a:graphic>
          <a:graphicData uri="http://schemas.openxmlformats.org/drawingml/2006/table">
            <a:tbl>
              <a:tblPr firstRow="1" firstCol="1" bandRow="1"/>
              <a:tblGrid>
                <a:gridCol w="5181600">
                  <a:extLst>
                    <a:ext uri="{9D8B030D-6E8A-4147-A177-3AD203B41FA5}">
                      <a16:colId xmlns:a16="http://schemas.microsoft.com/office/drawing/2014/main" val="20001"/>
                    </a:ext>
                  </a:extLst>
                </a:gridCol>
                <a:gridCol w="3505200">
                  <a:extLst>
                    <a:ext uri="{9D8B030D-6E8A-4147-A177-3AD203B41FA5}">
                      <a16:colId xmlns:a16="http://schemas.microsoft.com/office/drawing/2014/main" val="2636258553"/>
                    </a:ext>
                  </a:extLst>
                </a:gridCol>
              </a:tblGrid>
              <a:tr h="502511">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ea typeface="SimSun"/>
                        </a:rPr>
                        <a:t>Error message</a:t>
                      </a:r>
                    </a:p>
                  </a:txBody>
                  <a:tcPr marL="68580" marR="68580" marT="0" marB="0" anchor="ctr">
                    <a:solidFill>
                      <a:srgbClr val="CCECFF"/>
                    </a:solidFill>
                  </a:tcPr>
                </a:tc>
                <a:tc>
                  <a:txBody>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SG" sz="2400" b="1" dirty="0">
                          <a:effectLst/>
                          <a:latin typeface="Arial Narrow" panose="020B0606020202030204" pitchFamily="34" charset="0"/>
                        </a:rPr>
                        <a:t>Possible reason</a:t>
                      </a:r>
                      <a:endParaRPr lang="en-SG" sz="2400" b="1" dirty="0">
                        <a:effectLst/>
                        <a:latin typeface="Arial Narrow" panose="020B0606020202030204" pitchFamily="34" charset="0"/>
                        <a:ea typeface="SimSun"/>
                      </a:endParaRPr>
                    </a:p>
                  </a:txBody>
                  <a:tcPr marL="68580" marR="68580" marT="0" marB="0" anchor="ctr">
                    <a:solidFill>
                      <a:srgbClr val="CCECFF"/>
                    </a:solidFill>
                  </a:tcPr>
                </a:tc>
                <a:extLst>
                  <a:ext uri="{0D108BD9-81ED-4DB2-BD59-A6C34878D82A}">
                    <a16:rowId xmlns:a16="http://schemas.microsoft.com/office/drawing/2014/main" val="10000"/>
                  </a:ext>
                </a:extLst>
              </a:tr>
              <a:tr h="502687">
                <a:tc>
                  <a:txBody>
                    <a:bodyPr/>
                    <a:lstStyle/>
                    <a:p>
                      <a:pPr marL="0" algn="l" defTabSz="914400" rtl="0" eaLnBrk="1" latinLnBrk="0" hangingPunct="1"/>
                      <a:r>
                        <a:rPr lang="en-US" sz="1800" kern="1200" dirty="0">
                          <a:solidFill>
                            <a:schemeClr val="tx1"/>
                          </a:solidFill>
                          <a:effectLst/>
                          <a:latin typeface="Calibri" panose="020F0502020204030204" pitchFamily="34" charset="0"/>
                          <a:ea typeface="+mn-ea"/>
                          <a:cs typeface="Calibri" panose="020F0502020204030204" pitchFamily="34" charset="0"/>
                        </a:rPr>
                        <a:t>Traceback (most recent call last):</a:t>
                      </a:r>
                    </a:p>
                    <a:p>
                      <a:pPr marL="0" algn="l" defTabSz="914400" rtl="0" eaLnBrk="1" latinLnBrk="0" hangingPunct="1"/>
                      <a:r>
                        <a:rPr lang="en-US" sz="1800" kern="1200" dirty="0">
                          <a:solidFill>
                            <a:schemeClr val="tx1"/>
                          </a:solidFill>
                          <a:effectLst/>
                          <a:latin typeface="Calibri" panose="020F0502020204030204" pitchFamily="34" charset="0"/>
                          <a:ea typeface="+mn-ea"/>
                          <a:cs typeface="Calibri" panose="020F0502020204030204" pitchFamily="34" charset="0"/>
                        </a:rPr>
                        <a:t>  File "D:\lecture_codes.py", line 7, in &lt;module&gt;</a:t>
                      </a:r>
                    </a:p>
                    <a:p>
                      <a:pPr marL="0" algn="l" defTabSz="914400" rtl="0" eaLnBrk="1" latinLnBrk="0" hangingPunct="1"/>
                      <a:r>
                        <a:rPr lang="en-US" sz="1800" kern="1200" dirty="0">
                          <a:solidFill>
                            <a:schemeClr val="tx1"/>
                          </a:solidFill>
                          <a:effectLst/>
                          <a:latin typeface="Calibri" panose="020F0502020204030204" pitchFamily="34" charset="0"/>
                          <a:ea typeface="+mn-ea"/>
                          <a:cs typeface="Calibri" panose="020F0502020204030204" pitchFamily="34" charset="0"/>
                        </a:rPr>
                        <a:t>    assert value &gt;= 0</a:t>
                      </a:r>
                    </a:p>
                    <a:p>
                      <a:pPr marL="0" algn="l" defTabSz="914400" rtl="0" eaLnBrk="1" latinLnBrk="0" hangingPunct="1"/>
                      <a:r>
                        <a:rPr lang="en-US" sz="1800" kern="1200" dirty="0" err="1">
                          <a:solidFill>
                            <a:schemeClr val="tx1"/>
                          </a:solidFill>
                          <a:effectLst/>
                          <a:latin typeface="Calibri" panose="020F0502020204030204" pitchFamily="34" charset="0"/>
                          <a:ea typeface="+mn-ea"/>
                          <a:cs typeface="Calibri" panose="020F0502020204030204" pitchFamily="34" charset="0"/>
                        </a:rPr>
                        <a:t>AssertionError</a:t>
                      </a:r>
                      <a:endParaRPr lang="en-US" sz="18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1"/>
                  </a:ext>
                </a:extLst>
              </a:tr>
              <a:tr h="502687">
                <a:tc>
                  <a:txBody>
                    <a:bodyPr/>
                    <a:lstStyle/>
                    <a:p>
                      <a:pPr marL="0" marR="0" algn="l" defTabSz="914400" rtl="0" eaLnBrk="1" latinLnBrk="0" hangingPunct="1">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Traceback (most recent call last):</a:t>
                      </a:r>
                    </a:p>
                    <a:p>
                      <a:pPr marL="0" marR="0" algn="l" defTabSz="914400" rtl="0" eaLnBrk="1" latinLnBrk="0" hangingPunct="1">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  File "D:\lecture_codes.py", line 11, in &lt;module&gt;</a:t>
                      </a:r>
                    </a:p>
                    <a:p>
                      <a:pPr marL="0" marR="0" algn="l" defTabSz="914400" rtl="0" eaLnBrk="1" latinLnBrk="0" hangingPunct="1">
                        <a:lnSpc>
                          <a:spcPct val="100000"/>
                        </a:lnSpc>
                        <a:spcBef>
                          <a:spcPts val="300"/>
                        </a:spcBef>
                        <a:spcAft>
                          <a:spcPts val="300"/>
                        </a:spcAft>
                      </a:pPr>
                      <a:r>
                        <a:rPr lang="en-US" sz="1800" kern="1200" dirty="0">
                          <a:solidFill>
                            <a:schemeClr val="tx1"/>
                          </a:solidFill>
                          <a:effectLst/>
                          <a:latin typeface="Calibri" panose="020F0502020204030204" pitchFamily="34" charset="0"/>
                          <a:ea typeface="+mn-ea"/>
                          <a:cs typeface="Calibri" panose="020F0502020204030204" pitchFamily="34" charset="0"/>
                        </a:rPr>
                        <a:t>    print("Average =", sum/</a:t>
                      </a:r>
                      <a:r>
                        <a:rPr lang="en-US" sz="1800" kern="1200" dirty="0" err="1">
                          <a:solidFill>
                            <a:schemeClr val="tx1"/>
                          </a:solidFill>
                          <a:effectLst/>
                          <a:latin typeface="Calibri" panose="020F0502020204030204" pitchFamily="34" charset="0"/>
                          <a:ea typeface="+mn-ea"/>
                          <a:cs typeface="Calibri" panose="020F0502020204030204" pitchFamily="34" charset="0"/>
                        </a:rPr>
                        <a:t>num_students</a:t>
                      </a:r>
                      <a:r>
                        <a:rPr lang="en-US" sz="1800" kern="1200" dirty="0">
                          <a:solidFill>
                            <a:schemeClr val="tx1"/>
                          </a:solidFill>
                          <a:effectLst/>
                          <a:latin typeface="Calibri" panose="020F0502020204030204" pitchFamily="34" charset="0"/>
                          <a:ea typeface="+mn-ea"/>
                          <a:cs typeface="Calibri" panose="020F0502020204030204" pitchFamily="34" charset="0"/>
                        </a:rPr>
                        <a:t>)</a:t>
                      </a:r>
                    </a:p>
                    <a:p>
                      <a:pPr marL="0" marR="0" algn="l" defTabSz="914400" rtl="0" eaLnBrk="1" latinLnBrk="0" hangingPunct="1">
                        <a:lnSpc>
                          <a:spcPct val="100000"/>
                        </a:lnSpc>
                        <a:spcBef>
                          <a:spcPts val="300"/>
                        </a:spcBef>
                        <a:spcAft>
                          <a:spcPts val="300"/>
                        </a:spcAft>
                      </a:pPr>
                      <a:r>
                        <a:rPr lang="en-US" sz="1800" kern="1200" dirty="0" err="1">
                          <a:solidFill>
                            <a:schemeClr val="tx1"/>
                          </a:solidFill>
                          <a:effectLst/>
                          <a:latin typeface="Calibri" panose="020F0502020204030204" pitchFamily="34" charset="0"/>
                          <a:ea typeface="+mn-ea"/>
                          <a:cs typeface="Calibri" panose="020F0502020204030204" pitchFamily="34" charset="0"/>
                        </a:rPr>
                        <a:t>ZeroDivisionError</a:t>
                      </a:r>
                      <a:r>
                        <a:rPr lang="en-US" sz="1800" kern="1200" dirty="0">
                          <a:solidFill>
                            <a:schemeClr val="tx1"/>
                          </a:solidFill>
                          <a:effectLst/>
                          <a:latin typeface="Calibri" panose="020F0502020204030204" pitchFamily="34" charset="0"/>
                          <a:ea typeface="+mn-ea"/>
                          <a:cs typeface="Calibri" panose="020F0502020204030204" pitchFamily="34" charset="0"/>
                        </a:rPr>
                        <a:t>: division by zero</a:t>
                      </a:r>
                      <a:endParaRPr lang="en-SG" sz="180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bg1"/>
                    </a:solidFill>
                  </a:tcPr>
                </a:tc>
                <a:tc>
                  <a:txBody>
                    <a:bodyPr/>
                    <a:lstStyle/>
                    <a:p>
                      <a:pPr marL="0" marR="0" algn="ctr">
                        <a:lnSpc>
                          <a:spcPct val="100000"/>
                        </a:lnSpc>
                        <a:spcBef>
                          <a:spcPts val="300"/>
                        </a:spcBef>
                        <a:spcAft>
                          <a:spcPts val="300"/>
                        </a:spcAft>
                      </a:pPr>
                      <a:endParaRPr lang="en-SG" sz="1800" dirty="0">
                        <a:solidFill>
                          <a:srgbClr val="C00000"/>
                        </a:solidFill>
                        <a:effectLst/>
                        <a:latin typeface="Calibri" panose="020F0502020204030204" pitchFamily="34" charset="0"/>
                        <a:ea typeface="SimSun"/>
                        <a:cs typeface="Calibri" panose="020F0502020204030204" pitchFamily="34" charset="0"/>
                      </a:endParaRPr>
                    </a:p>
                  </a:txBody>
                  <a:tcPr marL="68580" marR="68580" marT="0" marB="0" anchor="ctr">
                    <a:solidFill>
                      <a:schemeClr val="bg1"/>
                    </a:solidFill>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E06D1813-70E3-458B-9607-97DB655F3079}"/>
              </a:ext>
            </a:extLst>
          </p:cNvPr>
          <p:cNvSpPr/>
          <p:nvPr/>
        </p:nvSpPr>
        <p:spPr>
          <a:xfrm>
            <a:off x="5257800" y="2438400"/>
            <a:ext cx="3505200" cy="646331"/>
          </a:xfrm>
          <a:prstGeom prst="rect">
            <a:avLst/>
          </a:prstGeom>
        </p:spPr>
        <p:txBody>
          <a:bodyPr wrap="square">
            <a:spAutoFit/>
          </a:bodyPr>
          <a:lstStyle/>
          <a:p>
            <a:pPr marL="0" marR="0" algn="ctr">
              <a:lnSpc>
                <a:spcPct val="100000"/>
              </a:lnSpc>
              <a:spcBef>
                <a:spcPts val="300"/>
              </a:spcBef>
              <a:spcAft>
                <a:spcPts val="300"/>
              </a:spcAft>
            </a:pPr>
            <a:r>
              <a:rPr lang="en-US" dirty="0">
                <a:solidFill>
                  <a:srgbClr val="C00000"/>
                </a:solidFill>
                <a:latin typeface="Calibri" panose="020F0502020204030204" pitchFamily="34" charset="0"/>
                <a:ea typeface="SimSun"/>
                <a:cs typeface="Calibri" panose="020F0502020204030204" pitchFamily="34" charset="0"/>
              </a:rPr>
              <a:t>There is an entry with a negative mark in the file.</a:t>
            </a:r>
            <a:endParaRPr lang="en-SG" dirty="0">
              <a:solidFill>
                <a:srgbClr val="C00000"/>
              </a:solidFill>
              <a:latin typeface="Calibri" panose="020F0502020204030204" pitchFamily="34" charset="0"/>
              <a:ea typeface="SimSun"/>
              <a:cs typeface="Calibri" panose="020F0502020204030204" pitchFamily="34" charset="0"/>
            </a:endParaRPr>
          </a:p>
        </p:txBody>
      </p:sp>
      <p:sp>
        <p:nvSpPr>
          <p:cNvPr id="6" name="Rectangle 5">
            <a:extLst>
              <a:ext uri="{FF2B5EF4-FFF2-40B4-BE49-F238E27FC236}">
                <a16:creationId xmlns:a16="http://schemas.microsoft.com/office/drawing/2014/main" id="{3EDBB98E-6695-453A-BB72-A7CF2BDE222A}"/>
              </a:ext>
            </a:extLst>
          </p:cNvPr>
          <p:cNvSpPr/>
          <p:nvPr/>
        </p:nvSpPr>
        <p:spPr>
          <a:xfrm>
            <a:off x="5334000" y="3558335"/>
            <a:ext cx="3352800" cy="646331"/>
          </a:xfrm>
          <a:prstGeom prst="rect">
            <a:avLst/>
          </a:prstGeom>
        </p:spPr>
        <p:txBody>
          <a:bodyPr wrap="square">
            <a:spAutoFit/>
          </a:bodyPr>
          <a:lstStyle/>
          <a:p>
            <a:pPr marL="0" marR="0" algn="ctr">
              <a:lnSpc>
                <a:spcPct val="100000"/>
              </a:lnSpc>
              <a:spcBef>
                <a:spcPts val="300"/>
              </a:spcBef>
              <a:spcAft>
                <a:spcPts val="300"/>
              </a:spcAft>
            </a:pPr>
            <a:r>
              <a:rPr lang="en-US" dirty="0" err="1">
                <a:solidFill>
                  <a:srgbClr val="C00000"/>
                </a:solidFill>
                <a:latin typeface="Calibri" panose="020F0502020204030204" pitchFamily="34" charset="0"/>
                <a:cs typeface="Calibri" panose="020F0502020204030204" pitchFamily="34" charset="0"/>
              </a:rPr>
              <a:t>num_students</a:t>
            </a:r>
            <a:r>
              <a:rPr lang="en-US" dirty="0">
                <a:solidFill>
                  <a:srgbClr val="C00000"/>
                </a:solidFill>
                <a:latin typeface="Calibri" panose="020F0502020204030204" pitchFamily="34" charset="0"/>
                <a:cs typeface="Calibri" panose="020F0502020204030204" pitchFamily="34" charset="0"/>
              </a:rPr>
              <a:t> is zero. This means the file exists, but is empty.</a:t>
            </a:r>
            <a:endParaRPr lang="en-SG" dirty="0">
              <a:solidFill>
                <a:srgbClr val="C00000"/>
              </a:solidFill>
              <a:latin typeface="Calibri" panose="020F0502020204030204" pitchFamily="34" charset="0"/>
              <a:ea typeface="SimSun"/>
              <a:cs typeface="Calibri" panose="020F0502020204030204" pitchFamily="34" charset="0"/>
            </a:endParaRPr>
          </a:p>
        </p:txBody>
      </p:sp>
    </p:spTree>
    <p:extLst>
      <p:ext uri="{BB962C8B-B14F-4D97-AF65-F5344CB8AC3E}">
        <p14:creationId xmlns:p14="http://schemas.microsoft.com/office/powerpoint/2010/main" val="385150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p:txBody>
          <a:bodyPr/>
          <a:lstStyle/>
          <a:p>
            <a:r>
              <a:rPr lang="en-US" altLang="en-US" dirty="0"/>
              <a:t>When something goes wrong in a Python program during run-time, an exception is raised</a:t>
            </a:r>
          </a:p>
          <a:p>
            <a:r>
              <a:rPr lang="en-US" altLang="en-US" dirty="0"/>
              <a:t>Python implements several built-in exceptions</a:t>
            </a:r>
          </a:p>
          <a:p>
            <a:pPr lvl="1"/>
            <a:r>
              <a:rPr lang="en-US" altLang="en-US" dirty="0"/>
              <a:t>Understanding the types of exceptions raised can help you debug your code</a:t>
            </a:r>
          </a:p>
          <a:p>
            <a:r>
              <a:rPr lang="en-US" altLang="en-US" dirty="0"/>
              <a:t>We can use </a:t>
            </a:r>
            <a:r>
              <a:rPr lang="en-US" altLang="en-US" dirty="0">
                <a:latin typeface="Courier New" panose="02070309020205020404" pitchFamily="49" charset="0"/>
                <a:cs typeface="Courier New" panose="02070309020205020404" pitchFamily="49" charset="0"/>
              </a:rPr>
              <a:t>assert</a:t>
            </a:r>
            <a:r>
              <a:rPr lang="en-US" altLang="en-US" dirty="0"/>
              <a:t> to help us make sure that a particular condition is true</a:t>
            </a:r>
          </a:p>
          <a:p>
            <a:pPr marL="0" indent="0">
              <a:buNone/>
            </a:pPr>
            <a:endParaRPr lang="en-US" altLang="en-US" dirty="0"/>
          </a:p>
          <a:p>
            <a:r>
              <a:rPr lang="en-US" altLang="en-US" dirty="0"/>
              <a:t>Not covered: user-defined exceptions</a:t>
            </a:r>
          </a:p>
        </p:txBody>
      </p:sp>
      <p:pic>
        <p:nvPicPr>
          <p:cNvPr id="4" name="Audio 5">
            <a:hlinkClick r:id="" action="ppaction://media"/>
            <a:extLst>
              <a:ext uri="{FF2B5EF4-FFF2-40B4-BE49-F238E27FC236}">
                <a16:creationId xmlns:a16="http://schemas.microsoft.com/office/drawing/2014/main" id="{7FF9F2BB-3924-41DE-A532-FF80C5464B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152400"/>
            <a:ext cx="406400" cy="406400"/>
          </a:xfrm>
          <a:prstGeom prst="rect">
            <a:avLst/>
          </a:prstGeom>
        </p:spPr>
      </p:pic>
    </p:spTree>
    <p:extLst>
      <p:ext uri="{BB962C8B-B14F-4D97-AF65-F5344CB8AC3E}">
        <p14:creationId xmlns:p14="http://schemas.microsoft.com/office/powerpoint/2010/main" val="3547944164"/>
      </p:ext>
    </p:extLst>
  </p:cSld>
  <p:clrMapOvr>
    <a:masterClrMapping/>
  </p:clrMapOvr>
  <mc:AlternateContent xmlns:mc="http://schemas.openxmlformats.org/markup-compatibility/2006" xmlns:p14="http://schemas.microsoft.com/office/powerpoint/2010/main">
    <mc:Choice Requires="p14">
      <p:transition spd="slow" p14:dur="2000" advTm="39725"/>
    </mc:Choice>
    <mc:Fallback xmlns="">
      <p:transition spd="slow" advTm="39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4423-DF4A-48AA-BE84-194671B0A266}"/>
              </a:ext>
            </a:extLst>
          </p:cNvPr>
          <p:cNvSpPr>
            <a:spLocks noGrp="1"/>
          </p:cNvSpPr>
          <p:nvPr>
            <p:ph type="title"/>
          </p:nvPr>
        </p:nvSpPr>
        <p:spPr/>
        <p:txBody>
          <a:bodyPr/>
          <a:lstStyle/>
          <a:p>
            <a:r>
              <a:rPr lang="en-US" dirty="0"/>
              <a:t>Syntax Errors vs. Exceptions</a:t>
            </a:r>
          </a:p>
        </p:txBody>
      </p:sp>
      <p:sp>
        <p:nvSpPr>
          <p:cNvPr id="3" name="Content Placeholder 2">
            <a:extLst>
              <a:ext uri="{FF2B5EF4-FFF2-40B4-BE49-F238E27FC236}">
                <a16:creationId xmlns:a16="http://schemas.microsoft.com/office/drawing/2014/main" id="{E18EDFA3-7596-4118-BB79-77A61742C255}"/>
              </a:ext>
            </a:extLst>
          </p:cNvPr>
          <p:cNvSpPr>
            <a:spLocks noGrp="1"/>
          </p:cNvSpPr>
          <p:nvPr>
            <p:ph idx="1"/>
          </p:nvPr>
        </p:nvSpPr>
        <p:spPr/>
        <p:txBody>
          <a:bodyPr/>
          <a:lstStyle/>
          <a:p>
            <a:r>
              <a:rPr lang="en-US" dirty="0"/>
              <a:t>A </a:t>
            </a:r>
            <a:r>
              <a:rPr lang="en-US" dirty="0">
                <a:solidFill>
                  <a:srgbClr val="FF0000"/>
                </a:solidFill>
              </a:rPr>
              <a:t>syntax error </a:t>
            </a:r>
            <a:r>
              <a:rPr lang="en-US" dirty="0"/>
              <a:t>occurs when the program structure is wrong:</a:t>
            </a:r>
          </a:p>
          <a:p>
            <a:endParaRPr lang="en-US" dirty="0"/>
          </a:p>
          <a:p>
            <a:pPr marL="0" indent="0">
              <a:buNone/>
            </a:pPr>
            <a:endParaRPr lang="en-US" dirty="0"/>
          </a:p>
          <a:p>
            <a:pPr lvl="1"/>
            <a:r>
              <a:rPr lang="en-US" dirty="0"/>
              <a:t>Happens before the code is executed</a:t>
            </a:r>
          </a:p>
          <a:p>
            <a:r>
              <a:rPr lang="en-US" dirty="0"/>
              <a:t>An </a:t>
            </a:r>
            <a:r>
              <a:rPr lang="en-US" dirty="0">
                <a:solidFill>
                  <a:srgbClr val="FF0000"/>
                </a:solidFill>
              </a:rPr>
              <a:t>exception</a:t>
            </a:r>
            <a:r>
              <a:rPr lang="en-US" dirty="0"/>
              <a:t> happens in syntactically correct code</a:t>
            </a:r>
          </a:p>
          <a:p>
            <a:pPr lvl="1"/>
            <a:endParaRPr lang="en-US" dirty="0"/>
          </a:p>
          <a:p>
            <a:pPr lvl="1"/>
            <a:endParaRPr lang="en-US" dirty="0"/>
          </a:p>
          <a:p>
            <a:pPr marL="457200" lvl="1" indent="0">
              <a:buNone/>
            </a:pPr>
            <a:endParaRPr lang="en-US" dirty="0"/>
          </a:p>
          <a:p>
            <a:pPr marL="457200" lvl="1" indent="0">
              <a:buNone/>
            </a:pPr>
            <a:endParaRPr lang="en-US" dirty="0"/>
          </a:p>
          <a:p>
            <a:pPr lvl="1"/>
            <a:r>
              <a:rPr lang="en-US" dirty="0"/>
              <a:t>Happens during runtime (the program “crashes”)</a:t>
            </a:r>
          </a:p>
        </p:txBody>
      </p:sp>
      <p:pic>
        <p:nvPicPr>
          <p:cNvPr id="4" name="Picture 3">
            <a:extLst>
              <a:ext uri="{FF2B5EF4-FFF2-40B4-BE49-F238E27FC236}">
                <a16:creationId xmlns:a16="http://schemas.microsoft.com/office/drawing/2014/main" id="{184840EC-FB6E-4274-A044-84FE0409190F}"/>
              </a:ext>
            </a:extLst>
          </p:cNvPr>
          <p:cNvPicPr>
            <a:picLocks noChangeAspect="1"/>
          </p:cNvPicPr>
          <p:nvPr/>
        </p:nvPicPr>
        <p:blipFill>
          <a:blip r:embed="rId5"/>
          <a:stretch>
            <a:fillRect/>
          </a:stretch>
        </p:blipFill>
        <p:spPr>
          <a:xfrm>
            <a:off x="228600" y="1524000"/>
            <a:ext cx="4724400" cy="695325"/>
          </a:xfrm>
          <a:prstGeom prst="rect">
            <a:avLst/>
          </a:prstGeom>
        </p:spPr>
      </p:pic>
      <p:pic>
        <p:nvPicPr>
          <p:cNvPr id="5" name="Picture 4">
            <a:extLst>
              <a:ext uri="{FF2B5EF4-FFF2-40B4-BE49-F238E27FC236}">
                <a16:creationId xmlns:a16="http://schemas.microsoft.com/office/drawing/2014/main" id="{C1A9D99D-6DB5-48FF-A9DC-3EDC787E00A1}"/>
              </a:ext>
            </a:extLst>
          </p:cNvPr>
          <p:cNvPicPr>
            <a:picLocks noChangeAspect="1"/>
          </p:cNvPicPr>
          <p:nvPr/>
        </p:nvPicPr>
        <p:blipFill>
          <a:blip r:embed="rId6"/>
          <a:stretch>
            <a:fillRect/>
          </a:stretch>
        </p:blipFill>
        <p:spPr>
          <a:xfrm>
            <a:off x="228600" y="3375819"/>
            <a:ext cx="7524750" cy="1714500"/>
          </a:xfrm>
          <a:prstGeom prst="rect">
            <a:avLst/>
          </a:prstGeom>
        </p:spPr>
      </p:pic>
      <p:pic>
        <p:nvPicPr>
          <p:cNvPr id="7" name="Audio 5">
            <a:hlinkClick r:id="" action="ppaction://media"/>
            <a:extLst>
              <a:ext uri="{FF2B5EF4-FFF2-40B4-BE49-F238E27FC236}">
                <a16:creationId xmlns:a16="http://schemas.microsoft.com/office/drawing/2014/main" id="{25D42253-6CD5-4F34-8CC8-FFF658A608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152400"/>
            <a:ext cx="406400" cy="406400"/>
          </a:xfrm>
          <a:prstGeom prst="rect">
            <a:avLst/>
          </a:prstGeom>
        </p:spPr>
      </p:pic>
    </p:spTree>
    <p:extLst>
      <p:ext uri="{BB962C8B-B14F-4D97-AF65-F5344CB8AC3E}">
        <p14:creationId xmlns:p14="http://schemas.microsoft.com/office/powerpoint/2010/main" val="4106549359"/>
      </p:ext>
    </p:extLst>
  </p:cSld>
  <p:clrMapOvr>
    <a:masterClrMapping/>
  </p:clrMapOvr>
  <mc:AlternateContent xmlns:mc="http://schemas.openxmlformats.org/markup-compatibility/2006" xmlns:p14="http://schemas.microsoft.com/office/powerpoint/2010/main">
    <mc:Choice Requires="p14">
      <p:transition spd="slow" p14:dur="2000" advTm="41683"/>
    </mc:Choice>
    <mc:Fallback xmlns="">
      <p:transition spd="slow" advTm="41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283-661A-4C05-B738-05ACE9BA9788}"/>
              </a:ext>
            </a:extLst>
          </p:cNvPr>
          <p:cNvSpPr>
            <a:spLocks noGrp="1"/>
          </p:cNvSpPr>
          <p:nvPr>
            <p:ph type="title"/>
          </p:nvPr>
        </p:nvSpPr>
        <p:spPr/>
        <p:txBody>
          <a:bodyPr/>
          <a:lstStyle/>
          <a:p>
            <a:r>
              <a:rPr lang="en-US" dirty="0"/>
              <a:t>Exception Handling</a:t>
            </a:r>
          </a:p>
        </p:txBody>
      </p:sp>
      <p:sp>
        <p:nvSpPr>
          <p:cNvPr id="3" name="Content Placeholder 2">
            <a:extLst>
              <a:ext uri="{FF2B5EF4-FFF2-40B4-BE49-F238E27FC236}">
                <a16:creationId xmlns:a16="http://schemas.microsoft.com/office/drawing/2014/main" id="{AB6C76FD-E662-41D8-B34B-685849BCF27C}"/>
              </a:ext>
            </a:extLst>
          </p:cNvPr>
          <p:cNvSpPr>
            <a:spLocks noGrp="1"/>
          </p:cNvSpPr>
          <p:nvPr>
            <p:ph idx="1"/>
          </p:nvPr>
        </p:nvSpPr>
        <p:spPr/>
        <p:txBody>
          <a:bodyPr/>
          <a:lstStyle/>
          <a:p>
            <a:r>
              <a:rPr lang="en-US" dirty="0"/>
              <a:t>We want to avoid our programs crashing</a:t>
            </a:r>
          </a:p>
          <a:p>
            <a:r>
              <a:rPr lang="en-US" dirty="0"/>
              <a:t>If we know an exception could be raised, we can anticipate it using </a:t>
            </a:r>
            <a:r>
              <a:rPr lang="en-US" dirty="0">
                <a:latin typeface="Courier New" panose="02070309020205020404" pitchFamily="49" charset="0"/>
                <a:cs typeface="Courier New" panose="02070309020205020404" pitchFamily="49" charset="0"/>
              </a:rPr>
              <a:t>try</a:t>
            </a:r>
            <a:r>
              <a:rPr lang="en-US" dirty="0"/>
              <a:t>…</a:t>
            </a:r>
            <a:r>
              <a:rPr lang="en-US" dirty="0">
                <a:latin typeface="Courier New" panose="02070309020205020404" pitchFamily="49" charset="0"/>
                <a:cs typeface="Courier New" panose="02070309020205020404" pitchFamily="49" charset="0"/>
              </a:rPr>
              <a:t>except</a:t>
            </a:r>
            <a:r>
              <a:rPr lang="en-US" dirty="0"/>
              <a:t>…</a:t>
            </a:r>
          </a:p>
        </p:txBody>
      </p:sp>
      <p:pic>
        <p:nvPicPr>
          <p:cNvPr id="4" name="Picture 3">
            <a:extLst>
              <a:ext uri="{FF2B5EF4-FFF2-40B4-BE49-F238E27FC236}">
                <a16:creationId xmlns:a16="http://schemas.microsoft.com/office/drawing/2014/main" id="{CF05E752-0A45-4E4F-8C8A-CE60818AD9D3}"/>
              </a:ext>
            </a:extLst>
          </p:cNvPr>
          <p:cNvPicPr>
            <a:picLocks noChangeAspect="1"/>
          </p:cNvPicPr>
          <p:nvPr/>
        </p:nvPicPr>
        <p:blipFill>
          <a:blip r:embed="rId5"/>
          <a:stretch>
            <a:fillRect/>
          </a:stretch>
        </p:blipFill>
        <p:spPr>
          <a:xfrm>
            <a:off x="642937" y="2514600"/>
            <a:ext cx="7858125" cy="1409700"/>
          </a:xfrm>
          <a:prstGeom prst="rect">
            <a:avLst/>
          </a:prstGeom>
        </p:spPr>
      </p:pic>
      <p:pic>
        <p:nvPicPr>
          <p:cNvPr id="6" name="Audio 4">
            <a:hlinkClick r:id="" action="ppaction://media"/>
            <a:extLst>
              <a:ext uri="{FF2B5EF4-FFF2-40B4-BE49-F238E27FC236}">
                <a16:creationId xmlns:a16="http://schemas.microsoft.com/office/drawing/2014/main" id="{733C22E0-5FD0-4C94-BCC4-B7BEBF8D40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4144088198"/>
      </p:ext>
    </p:extLst>
  </p:cSld>
  <p:clrMapOvr>
    <a:masterClrMapping/>
  </p:clrMapOvr>
  <mc:AlternateContent xmlns:mc="http://schemas.openxmlformats.org/markup-compatibility/2006" xmlns:p14="http://schemas.microsoft.com/office/powerpoint/2010/main">
    <mc:Choice Requires="p14">
      <p:transition spd="slow" p14:dur="2000" advTm="27791"/>
    </mc:Choice>
    <mc:Fallback xmlns="">
      <p:transition spd="slow" advTm="27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96F0-F197-4DA8-A344-7FDDC3E5E95B}"/>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try</a:t>
            </a:r>
            <a:r>
              <a:rPr lang="en-US" dirty="0"/>
              <a:t>…</a:t>
            </a:r>
            <a:r>
              <a:rPr lang="en-US" dirty="0">
                <a:latin typeface="Courier New" panose="02070309020205020404" pitchFamily="49" charset="0"/>
                <a:cs typeface="Courier New" panose="02070309020205020404" pitchFamily="49" charset="0"/>
              </a:rPr>
              <a:t>except</a:t>
            </a:r>
            <a:r>
              <a:rPr lang="en-US" dirty="0"/>
              <a:t>…</a:t>
            </a:r>
          </a:p>
        </p:txBody>
      </p:sp>
      <p:sp>
        <p:nvSpPr>
          <p:cNvPr id="3" name="Content Placeholder 2">
            <a:extLst>
              <a:ext uri="{FF2B5EF4-FFF2-40B4-BE49-F238E27FC236}">
                <a16:creationId xmlns:a16="http://schemas.microsoft.com/office/drawing/2014/main" id="{997F2775-E399-4B08-97EA-3A0E15062BEA}"/>
              </a:ext>
            </a:extLst>
          </p:cNvPr>
          <p:cNvSpPr>
            <a:spLocks noGrp="1"/>
          </p:cNvSpPr>
          <p:nvPr>
            <p:ph idx="1"/>
          </p:nvPr>
        </p:nvSpPr>
        <p:spPr/>
        <p:txBody>
          <a:bodyPr/>
          <a:lstStyle/>
          <a:p>
            <a:r>
              <a:rPr lang="en-US" dirty="0"/>
              <a:t>Example without exception handling:</a:t>
            </a:r>
          </a:p>
          <a:p>
            <a:endParaRPr lang="en-US" dirty="0"/>
          </a:p>
          <a:p>
            <a:endParaRPr lang="en-US" dirty="0"/>
          </a:p>
          <a:p>
            <a:pPr lvl="1"/>
            <a:endParaRPr lang="en-US" dirty="0"/>
          </a:p>
          <a:p>
            <a:pPr lvl="1"/>
            <a:r>
              <a:rPr lang="en-US" dirty="0"/>
              <a:t>Sample run:</a:t>
            </a:r>
          </a:p>
        </p:txBody>
      </p:sp>
      <p:pic>
        <p:nvPicPr>
          <p:cNvPr id="5" name="Picture 4">
            <a:extLst>
              <a:ext uri="{FF2B5EF4-FFF2-40B4-BE49-F238E27FC236}">
                <a16:creationId xmlns:a16="http://schemas.microsoft.com/office/drawing/2014/main" id="{E5688C9E-B4B9-4577-B719-F6B4CBF48270}"/>
              </a:ext>
            </a:extLst>
          </p:cNvPr>
          <p:cNvPicPr>
            <a:picLocks noChangeAspect="1"/>
          </p:cNvPicPr>
          <p:nvPr/>
        </p:nvPicPr>
        <p:blipFill>
          <a:blip r:embed="rId5"/>
          <a:stretch>
            <a:fillRect/>
          </a:stretch>
        </p:blipFill>
        <p:spPr>
          <a:xfrm>
            <a:off x="304800" y="1524000"/>
            <a:ext cx="7458075" cy="962025"/>
          </a:xfrm>
          <a:prstGeom prst="rect">
            <a:avLst/>
          </a:prstGeom>
        </p:spPr>
      </p:pic>
      <p:pic>
        <p:nvPicPr>
          <p:cNvPr id="4" name="Picture 3">
            <a:extLst>
              <a:ext uri="{FF2B5EF4-FFF2-40B4-BE49-F238E27FC236}">
                <a16:creationId xmlns:a16="http://schemas.microsoft.com/office/drawing/2014/main" id="{C32A545B-57DF-4162-A8FF-BEAD29340305}"/>
              </a:ext>
            </a:extLst>
          </p:cNvPr>
          <p:cNvPicPr>
            <a:picLocks noChangeAspect="1"/>
          </p:cNvPicPr>
          <p:nvPr/>
        </p:nvPicPr>
        <p:blipFill>
          <a:blip r:embed="rId6"/>
          <a:stretch>
            <a:fillRect/>
          </a:stretch>
        </p:blipFill>
        <p:spPr>
          <a:xfrm>
            <a:off x="87086" y="3397590"/>
            <a:ext cx="8934450" cy="1714500"/>
          </a:xfrm>
          <a:prstGeom prst="rect">
            <a:avLst/>
          </a:prstGeom>
        </p:spPr>
      </p:pic>
      <p:pic>
        <p:nvPicPr>
          <p:cNvPr id="7" name="Audio 5">
            <a:hlinkClick r:id="" action="ppaction://media"/>
            <a:extLst>
              <a:ext uri="{FF2B5EF4-FFF2-40B4-BE49-F238E27FC236}">
                <a16:creationId xmlns:a16="http://schemas.microsoft.com/office/drawing/2014/main" id="{3A287714-36FA-4C86-8674-514999CF19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203200"/>
            <a:ext cx="406400" cy="406400"/>
          </a:xfrm>
          <a:prstGeom prst="rect">
            <a:avLst/>
          </a:prstGeom>
        </p:spPr>
      </p:pic>
    </p:spTree>
    <p:extLst>
      <p:ext uri="{BB962C8B-B14F-4D97-AF65-F5344CB8AC3E}">
        <p14:creationId xmlns:p14="http://schemas.microsoft.com/office/powerpoint/2010/main" val="1223579331"/>
      </p:ext>
    </p:extLst>
  </p:cSld>
  <p:clrMapOvr>
    <a:masterClrMapping/>
  </p:clrMapOvr>
  <mc:AlternateContent xmlns:mc="http://schemas.openxmlformats.org/markup-compatibility/2006" xmlns:p14="http://schemas.microsoft.com/office/powerpoint/2010/main">
    <mc:Choice Requires="p14">
      <p:transition spd="slow" p14:dur="2000" advTm="16645"/>
    </mc:Choice>
    <mc:Fallback xmlns="">
      <p:transition spd="slow" advTm="16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96F0-F197-4DA8-A344-7FDDC3E5E95B}"/>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try</a:t>
            </a:r>
            <a:r>
              <a:rPr lang="en-US" dirty="0"/>
              <a:t>…</a:t>
            </a:r>
            <a:r>
              <a:rPr lang="en-US" dirty="0">
                <a:latin typeface="Courier New" panose="02070309020205020404" pitchFamily="49" charset="0"/>
                <a:cs typeface="Courier New" panose="02070309020205020404" pitchFamily="49" charset="0"/>
              </a:rPr>
              <a:t>except</a:t>
            </a:r>
            <a:r>
              <a:rPr lang="en-US" dirty="0"/>
              <a:t>…</a:t>
            </a:r>
          </a:p>
        </p:txBody>
      </p:sp>
      <p:sp>
        <p:nvSpPr>
          <p:cNvPr id="3" name="Content Placeholder 2">
            <a:extLst>
              <a:ext uri="{FF2B5EF4-FFF2-40B4-BE49-F238E27FC236}">
                <a16:creationId xmlns:a16="http://schemas.microsoft.com/office/drawing/2014/main" id="{997F2775-E399-4B08-97EA-3A0E15062BEA}"/>
              </a:ext>
            </a:extLst>
          </p:cNvPr>
          <p:cNvSpPr>
            <a:spLocks noGrp="1"/>
          </p:cNvSpPr>
          <p:nvPr>
            <p:ph idx="1"/>
          </p:nvPr>
        </p:nvSpPr>
        <p:spPr/>
        <p:txBody>
          <a:bodyPr/>
          <a:lstStyle/>
          <a:p>
            <a:r>
              <a:rPr lang="en-US" dirty="0"/>
              <a:t>Example using </a:t>
            </a:r>
            <a:r>
              <a:rPr lang="en-US" dirty="0">
                <a:latin typeface="Courier New" panose="02070309020205020404" pitchFamily="49" charset="0"/>
                <a:cs typeface="Courier New" panose="02070309020205020404" pitchFamily="49" charset="0"/>
              </a:rPr>
              <a:t>try</a:t>
            </a:r>
            <a:r>
              <a:rPr lang="en-US" dirty="0"/>
              <a:t>…</a:t>
            </a:r>
            <a:r>
              <a:rPr lang="en-US" dirty="0">
                <a:latin typeface="Courier New" panose="02070309020205020404" pitchFamily="49" charset="0"/>
                <a:cs typeface="Courier New" panose="02070309020205020404" pitchFamily="49" charset="0"/>
              </a:rPr>
              <a:t>except</a:t>
            </a:r>
            <a:r>
              <a:rPr lang="en-US" dirty="0"/>
              <a:t>…:</a:t>
            </a:r>
          </a:p>
          <a:p>
            <a:endParaRPr lang="en-US" dirty="0"/>
          </a:p>
          <a:p>
            <a:endParaRPr lang="en-US" dirty="0"/>
          </a:p>
          <a:p>
            <a:endParaRPr lang="en-US" dirty="0"/>
          </a:p>
          <a:p>
            <a:endParaRPr lang="en-US" dirty="0"/>
          </a:p>
          <a:p>
            <a:pPr lvl="1"/>
            <a:r>
              <a:rPr lang="en-US" dirty="0"/>
              <a:t>Sample runs:</a:t>
            </a:r>
          </a:p>
        </p:txBody>
      </p:sp>
      <p:pic>
        <p:nvPicPr>
          <p:cNvPr id="6" name="Picture 5">
            <a:extLst>
              <a:ext uri="{FF2B5EF4-FFF2-40B4-BE49-F238E27FC236}">
                <a16:creationId xmlns:a16="http://schemas.microsoft.com/office/drawing/2014/main" id="{E02DBA13-B074-43CB-9CD9-1E0AADD66461}"/>
              </a:ext>
            </a:extLst>
          </p:cNvPr>
          <p:cNvPicPr>
            <a:picLocks noChangeAspect="1"/>
          </p:cNvPicPr>
          <p:nvPr/>
        </p:nvPicPr>
        <p:blipFill>
          <a:blip r:embed="rId5"/>
          <a:stretch>
            <a:fillRect/>
          </a:stretch>
        </p:blipFill>
        <p:spPr>
          <a:xfrm>
            <a:off x="495300" y="1388609"/>
            <a:ext cx="8153400" cy="2095500"/>
          </a:xfrm>
          <a:prstGeom prst="rect">
            <a:avLst/>
          </a:prstGeom>
        </p:spPr>
      </p:pic>
      <p:pic>
        <p:nvPicPr>
          <p:cNvPr id="7" name="Picture 6">
            <a:extLst>
              <a:ext uri="{FF2B5EF4-FFF2-40B4-BE49-F238E27FC236}">
                <a16:creationId xmlns:a16="http://schemas.microsoft.com/office/drawing/2014/main" id="{D5C5C945-E5C7-404D-AD57-3FC208F05D2F}"/>
              </a:ext>
            </a:extLst>
          </p:cNvPr>
          <p:cNvPicPr>
            <a:picLocks noChangeAspect="1"/>
          </p:cNvPicPr>
          <p:nvPr/>
        </p:nvPicPr>
        <p:blipFill>
          <a:blip r:embed="rId6"/>
          <a:stretch>
            <a:fillRect/>
          </a:stretch>
        </p:blipFill>
        <p:spPr>
          <a:xfrm>
            <a:off x="523875" y="3870778"/>
            <a:ext cx="4048125" cy="2047875"/>
          </a:xfrm>
          <a:prstGeom prst="rect">
            <a:avLst/>
          </a:prstGeom>
        </p:spPr>
      </p:pic>
      <p:pic>
        <p:nvPicPr>
          <p:cNvPr id="8" name="Audio 8">
            <a:hlinkClick r:id="" action="ppaction://media"/>
            <a:extLst>
              <a:ext uri="{FF2B5EF4-FFF2-40B4-BE49-F238E27FC236}">
                <a16:creationId xmlns:a16="http://schemas.microsoft.com/office/drawing/2014/main" id="{86F7ACDE-1B8E-4C09-9EBC-9FD94E001E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152400"/>
            <a:ext cx="406400" cy="406400"/>
          </a:xfrm>
          <a:prstGeom prst="rect">
            <a:avLst/>
          </a:prstGeom>
        </p:spPr>
      </p:pic>
    </p:spTree>
    <p:extLst>
      <p:ext uri="{BB962C8B-B14F-4D97-AF65-F5344CB8AC3E}">
        <p14:creationId xmlns:p14="http://schemas.microsoft.com/office/powerpoint/2010/main" val="3248380496"/>
      </p:ext>
    </p:extLst>
  </p:cSld>
  <p:clrMapOvr>
    <a:masterClrMapping/>
  </p:clrMapOvr>
  <mc:AlternateContent xmlns:mc="http://schemas.openxmlformats.org/markup-compatibility/2006" xmlns:p14="http://schemas.microsoft.com/office/powerpoint/2010/main">
    <mc:Choice Requires="p14">
      <p:transition spd="slow" p14:dur="2000" advTm="31824"/>
    </mc:Choice>
    <mc:Fallback xmlns="">
      <p:transition spd="slow" advTm="3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Common Built-in Exceptions</a:t>
            </a:r>
          </a:p>
        </p:txBody>
      </p:sp>
      <p:graphicFrame>
        <p:nvGraphicFramePr>
          <p:cNvPr id="9" name="Table 8"/>
          <p:cNvGraphicFramePr>
            <a:graphicFrameLocks noGrp="1"/>
          </p:cNvGraphicFramePr>
          <p:nvPr>
            <p:extLst>
              <p:ext uri="{D42A27DB-BD31-4B8C-83A1-F6EECF244321}">
                <p14:modId xmlns:p14="http://schemas.microsoft.com/office/powerpoint/2010/main" val="1605243276"/>
              </p:ext>
            </p:extLst>
          </p:nvPr>
        </p:nvGraphicFramePr>
        <p:xfrm>
          <a:off x="30892" y="838200"/>
          <a:ext cx="9067800" cy="4267200"/>
        </p:xfrm>
        <a:graphic>
          <a:graphicData uri="http://schemas.openxmlformats.org/drawingml/2006/table">
            <a:tbl>
              <a:tblPr/>
              <a:tblGrid>
                <a:gridCol w="2636108">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2240692">
                  <a:extLst>
                    <a:ext uri="{9D8B030D-6E8A-4147-A177-3AD203B41FA5}">
                      <a16:colId xmlns:a16="http://schemas.microsoft.com/office/drawing/2014/main" val="20002"/>
                    </a:ext>
                  </a:extLst>
                </a:gridCol>
              </a:tblGrid>
              <a:tr h="743043">
                <a:tc>
                  <a:txBody>
                    <a:bodyPr/>
                    <a:lstStyle/>
                    <a:p>
                      <a:pPr algn="l"/>
                      <a:r>
                        <a:rPr lang="en-US" sz="2400" b="1" dirty="0">
                          <a:effectLst/>
                          <a:latin typeface="Arial Narrow" panose="020B0606020202030204" pitchFamily="34" charset="0"/>
                        </a:rPr>
                        <a:t>Exception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Description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Example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080697">
                <a:tc>
                  <a:txBody>
                    <a:bodyPr/>
                    <a:lstStyle/>
                    <a:p>
                      <a:r>
                        <a:rPr lang="en-US" sz="2000" b="1" dirty="0">
                          <a:solidFill>
                            <a:srgbClr val="0000FF"/>
                          </a:solidFill>
                          <a:effectLst/>
                          <a:latin typeface="Calibri" panose="020F0502020204030204" pitchFamily="34" charset="0"/>
                          <a:cs typeface="Calibri" panose="020F0502020204030204" pitchFamily="34" charset="0"/>
                        </a:rPr>
                        <a:t>Exception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All built-in exceptions</a:t>
                      </a:r>
                      <a:r>
                        <a:rPr lang="en-US" sz="2000" baseline="0" dirty="0">
                          <a:effectLst/>
                          <a:latin typeface="Arial Narrow" panose="020B0606020202030204" pitchFamily="34" charset="0"/>
                        </a:rPr>
                        <a:t>.</a:t>
                      </a:r>
                      <a:endParaRPr lang="en-US" sz="2000" dirty="0">
                        <a:effectLst/>
                        <a:latin typeface="Arial Narrow" panose="020B0606020202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25107">
                <a:tc>
                  <a:txBody>
                    <a:bodyPr/>
                    <a:lstStyle/>
                    <a:p>
                      <a:r>
                        <a:rPr lang="en-US" sz="2000" b="1" dirty="0" err="1">
                          <a:solidFill>
                            <a:srgbClr val="0000FF"/>
                          </a:solidFill>
                          <a:effectLst/>
                          <a:latin typeface="Calibri" panose="020F0502020204030204" pitchFamily="34" charset="0"/>
                          <a:cs typeface="Calibri" panose="020F0502020204030204" pitchFamily="34" charset="0"/>
                        </a:rPr>
                        <a:t>AssertionError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When an </a:t>
                      </a:r>
                      <a:r>
                        <a:rPr lang="en-US" sz="2000" dirty="0">
                          <a:effectLst/>
                          <a:latin typeface="Courier New" panose="02070309020205020404" pitchFamily="49" charset="0"/>
                          <a:cs typeface="Courier New" panose="02070309020205020404" pitchFamily="49" charset="0"/>
                        </a:rPr>
                        <a:t>assert</a:t>
                      </a:r>
                      <a:r>
                        <a:rPr lang="en-US" sz="2000" dirty="0">
                          <a:effectLst/>
                          <a:latin typeface="Arial Narrow" panose="020B0606020202030204" pitchFamily="34" charset="0"/>
                        </a:rPr>
                        <a:t> statement fails (discussed later in this lesson).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assert 1 == 2</a:t>
                      </a:r>
                    </a:p>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418353">
                <a:tc>
                  <a:txBody>
                    <a:bodyPr/>
                    <a:lstStyle/>
                    <a:p>
                      <a:r>
                        <a:rPr lang="en-US" sz="2000" b="1" dirty="0" err="1">
                          <a:solidFill>
                            <a:srgbClr val="0000FF"/>
                          </a:solidFill>
                          <a:effectLst/>
                          <a:latin typeface="Calibri" panose="020F0502020204030204" pitchFamily="34" charset="0"/>
                          <a:cs typeface="Calibri" panose="020F0502020204030204" pitchFamily="34" charset="0"/>
                        </a:rPr>
                        <a:t>ModuleNotFoundError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the import statement has trouble loading a module.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import </a:t>
                      </a:r>
                      <a:r>
                        <a:rPr lang="en-US" sz="2000" b="1" kern="1200" dirty="0" err="1">
                          <a:solidFill>
                            <a:srgbClr val="0000FF"/>
                          </a:solidFill>
                          <a:effectLst/>
                          <a:latin typeface="Calibri" panose="020F0502020204030204" pitchFamily="34" charset="0"/>
                          <a:ea typeface="+mn-ea"/>
                          <a:cs typeface="Calibri" panose="020F0502020204030204" pitchFamily="34" charset="0"/>
                        </a:rPr>
                        <a:t>maht</a:t>
                      </a:r>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pic>
        <p:nvPicPr>
          <p:cNvPr id="5" name="Audio 7">
            <a:hlinkClick r:id="" action="ppaction://media"/>
            <a:extLst>
              <a:ext uri="{FF2B5EF4-FFF2-40B4-BE49-F238E27FC236}">
                <a16:creationId xmlns:a16="http://schemas.microsoft.com/office/drawing/2014/main" id="{55F54DB7-04A6-41FD-B969-A9ABFAC66B6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152400"/>
            <a:ext cx="406400" cy="406400"/>
          </a:xfrm>
          <a:prstGeom prst="rect">
            <a:avLst/>
          </a:prstGeom>
        </p:spPr>
      </p:pic>
    </p:spTree>
    <p:custDataLst>
      <p:tags r:id="rId1"/>
    </p:custDataLst>
    <p:extLst>
      <p:ext uri="{BB962C8B-B14F-4D97-AF65-F5344CB8AC3E}">
        <p14:creationId xmlns:p14="http://schemas.microsoft.com/office/powerpoint/2010/main" val="3751115791"/>
      </p:ext>
    </p:extLst>
  </p:cSld>
  <p:clrMapOvr>
    <a:masterClrMapping/>
  </p:clrMapOvr>
  <mc:AlternateContent xmlns:mc="http://schemas.openxmlformats.org/markup-compatibility/2006" xmlns:p14="http://schemas.microsoft.com/office/powerpoint/2010/main">
    <mc:Choice Requires="p14">
      <p:transition spd="slow" p14:dur="2000" advTm="39631"/>
    </mc:Choice>
    <mc:Fallback xmlns="">
      <p:transition spd="slow" advTm="39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Common Built-in Exceptions</a:t>
            </a:r>
          </a:p>
        </p:txBody>
      </p:sp>
      <p:graphicFrame>
        <p:nvGraphicFramePr>
          <p:cNvPr id="9" name="Table 8"/>
          <p:cNvGraphicFramePr>
            <a:graphicFrameLocks noGrp="1"/>
          </p:cNvGraphicFramePr>
          <p:nvPr>
            <p:extLst>
              <p:ext uri="{D42A27DB-BD31-4B8C-83A1-F6EECF244321}">
                <p14:modId xmlns:p14="http://schemas.microsoft.com/office/powerpoint/2010/main" val="2089605685"/>
              </p:ext>
            </p:extLst>
          </p:nvPr>
        </p:nvGraphicFramePr>
        <p:xfrm>
          <a:off x="30892" y="838200"/>
          <a:ext cx="9067800" cy="4267200"/>
        </p:xfrm>
        <a:graphic>
          <a:graphicData uri="http://schemas.openxmlformats.org/drawingml/2006/table">
            <a:tbl>
              <a:tblPr/>
              <a:tblGrid>
                <a:gridCol w="2636108">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2240692">
                  <a:extLst>
                    <a:ext uri="{9D8B030D-6E8A-4147-A177-3AD203B41FA5}">
                      <a16:colId xmlns:a16="http://schemas.microsoft.com/office/drawing/2014/main" val="20002"/>
                    </a:ext>
                  </a:extLst>
                </a:gridCol>
              </a:tblGrid>
              <a:tr h="743043">
                <a:tc>
                  <a:txBody>
                    <a:bodyPr/>
                    <a:lstStyle/>
                    <a:p>
                      <a:pPr algn="l"/>
                      <a:r>
                        <a:rPr lang="en-US" sz="2400" b="1" dirty="0">
                          <a:effectLst/>
                          <a:latin typeface="Arial Narrow" panose="020B0606020202030204" pitchFamily="34" charset="0"/>
                        </a:rPr>
                        <a:t>Exception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Description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Example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080697">
                <a:tc>
                  <a:txBody>
                    <a:bodyPr/>
                    <a:lstStyle/>
                    <a:p>
                      <a:r>
                        <a:rPr lang="en-US" sz="2000" b="1" dirty="0" err="1">
                          <a:solidFill>
                            <a:srgbClr val="0000FF"/>
                          </a:solidFill>
                          <a:effectLst/>
                          <a:latin typeface="Calibri" panose="020F0502020204030204" pitchFamily="34" charset="0"/>
                          <a:cs typeface="Calibri" panose="020F0502020204030204" pitchFamily="34" charset="0"/>
                        </a:rPr>
                        <a:t>IndexError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a sequence subscript is out of range.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list = [4, 2]</a:t>
                      </a:r>
                    </a:p>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print(list[2])</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25107">
                <a:tc>
                  <a:txBody>
                    <a:bodyPr/>
                    <a:lstStyle/>
                    <a:p>
                      <a:r>
                        <a:rPr lang="en-US" sz="2000" b="1" dirty="0" err="1">
                          <a:solidFill>
                            <a:srgbClr val="0000FF"/>
                          </a:solidFill>
                          <a:effectLst/>
                          <a:latin typeface="Calibri" panose="020F0502020204030204" pitchFamily="34" charset="0"/>
                          <a:cs typeface="Calibri" panose="020F0502020204030204" pitchFamily="34" charset="0"/>
                        </a:rPr>
                        <a:t>NameError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local or global name is not found.</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value = 4</a:t>
                      </a:r>
                    </a:p>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print(Value)</a:t>
                      </a:r>
                    </a:p>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418353">
                <a:tc>
                  <a:txBody>
                    <a:bodyPr/>
                    <a:lstStyle/>
                    <a:p>
                      <a:r>
                        <a:rPr lang="en-US" sz="2000" b="1" dirty="0" err="1">
                          <a:solidFill>
                            <a:srgbClr val="0000FF"/>
                          </a:solidFill>
                          <a:effectLst/>
                          <a:latin typeface="Calibri" panose="020F0502020204030204" pitchFamily="34" charset="0"/>
                          <a:cs typeface="Calibri" panose="020F0502020204030204" pitchFamily="34" charset="0"/>
                        </a:rPr>
                        <a:t>TypeError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an operation or function is applied to an object of inappropriate type.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n = </a:t>
                      </a:r>
                      <a:r>
                        <a:rPr lang="en-US" sz="2000" b="1" kern="1200" dirty="0" err="1">
                          <a:solidFill>
                            <a:srgbClr val="0000FF"/>
                          </a:solidFill>
                          <a:effectLst/>
                          <a:latin typeface="Calibri" panose="020F0502020204030204" pitchFamily="34" charset="0"/>
                          <a:ea typeface="+mn-ea"/>
                          <a:cs typeface="Calibri" panose="020F0502020204030204" pitchFamily="34" charset="0"/>
                        </a:rPr>
                        <a:t>math.sqrt</a:t>
                      </a:r>
                      <a:r>
                        <a:rPr lang="en-US" sz="2000" b="1" kern="1200" dirty="0">
                          <a:solidFill>
                            <a:srgbClr val="0000FF"/>
                          </a:solidFill>
                          <a:effectLst/>
                          <a:latin typeface="Calibri" panose="020F0502020204030204" pitchFamily="34" charset="0"/>
                          <a:ea typeface="+mn-ea"/>
                          <a:cs typeface="Calibri" panose="020F0502020204030204" pitchFamily="34" charset="0"/>
                        </a:rPr>
                        <a:t>(‘4’)</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pic>
        <p:nvPicPr>
          <p:cNvPr id="4" name="Audio 2">
            <a:hlinkClick r:id="" action="ppaction://media"/>
            <a:extLst>
              <a:ext uri="{FF2B5EF4-FFF2-40B4-BE49-F238E27FC236}">
                <a16:creationId xmlns:a16="http://schemas.microsoft.com/office/drawing/2014/main" id="{2D926C1D-60B5-4F89-906E-AB6F171F59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228600"/>
            <a:ext cx="406400" cy="406400"/>
          </a:xfrm>
          <a:prstGeom prst="rect">
            <a:avLst/>
          </a:prstGeom>
        </p:spPr>
      </p:pic>
    </p:spTree>
    <p:extLst>
      <p:ext uri="{BB962C8B-B14F-4D97-AF65-F5344CB8AC3E}">
        <p14:creationId xmlns:p14="http://schemas.microsoft.com/office/powerpoint/2010/main" val="1591238274"/>
      </p:ext>
    </p:extLst>
  </p:cSld>
  <p:clrMapOvr>
    <a:masterClrMapping/>
  </p:clrMapOvr>
  <mc:AlternateContent xmlns:mc="http://schemas.openxmlformats.org/markup-compatibility/2006" xmlns:p14="http://schemas.microsoft.com/office/powerpoint/2010/main">
    <mc:Choice Requires="p14">
      <p:transition spd="slow" p14:dur="2000" advTm="43096"/>
    </mc:Choice>
    <mc:Fallback xmlns="">
      <p:transition spd="slow" advTm="43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Common Built-in Exceptions</a:t>
            </a:r>
          </a:p>
        </p:txBody>
      </p:sp>
      <p:graphicFrame>
        <p:nvGraphicFramePr>
          <p:cNvPr id="9" name="Table 8"/>
          <p:cNvGraphicFramePr>
            <a:graphicFrameLocks noGrp="1"/>
          </p:cNvGraphicFramePr>
          <p:nvPr>
            <p:extLst>
              <p:ext uri="{D42A27DB-BD31-4B8C-83A1-F6EECF244321}">
                <p14:modId xmlns:p14="http://schemas.microsoft.com/office/powerpoint/2010/main" val="4086808566"/>
              </p:ext>
            </p:extLst>
          </p:nvPr>
        </p:nvGraphicFramePr>
        <p:xfrm>
          <a:off x="30892" y="838200"/>
          <a:ext cx="9067800" cy="4038600"/>
        </p:xfrm>
        <a:graphic>
          <a:graphicData uri="http://schemas.openxmlformats.org/drawingml/2006/table">
            <a:tbl>
              <a:tblPr/>
              <a:tblGrid>
                <a:gridCol w="2636108">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2240692">
                  <a:extLst>
                    <a:ext uri="{9D8B030D-6E8A-4147-A177-3AD203B41FA5}">
                      <a16:colId xmlns:a16="http://schemas.microsoft.com/office/drawing/2014/main" val="20002"/>
                    </a:ext>
                  </a:extLst>
                </a:gridCol>
              </a:tblGrid>
              <a:tr h="787626">
                <a:tc>
                  <a:txBody>
                    <a:bodyPr/>
                    <a:lstStyle/>
                    <a:p>
                      <a:pPr algn="l"/>
                      <a:r>
                        <a:rPr lang="en-US" sz="2400" b="1" dirty="0">
                          <a:effectLst/>
                          <a:latin typeface="Arial Narrow" panose="020B0606020202030204" pitchFamily="34" charset="0"/>
                        </a:rPr>
                        <a:t>Exception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Description</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tc>
                  <a:txBody>
                    <a:bodyPr/>
                    <a:lstStyle/>
                    <a:p>
                      <a:pPr algn="l"/>
                      <a:r>
                        <a:rPr lang="en-US" sz="2400" b="1" dirty="0">
                          <a:effectLst/>
                          <a:latin typeface="Arial Narrow" panose="020B0606020202030204" pitchFamily="34" charset="0"/>
                        </a:rPr>
                        <a:t>Example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0"/>
                  </a:ext>
                </a:extLst>
              </a:tr>
              <a:tr h="1145539">
                <a:tc>
                  <a:txBody>
                    <a:bodyPr/>
                    <a:lstStyle/>
                    <a:p>
                      <a:r>
                        <a:rPr lang="en-US" sz="2000" b="1" dirty="0" err="1">
                          <a:solidFill>
                            <a:srgbClr val="0000FF"/>
                          </a:solidFill>
                          <a:effectLst/>
                          <a:latin typeface="Calibri" panose="020F0502020204030204" pitchFamily="34" charset="0"/>
                          <a:cs typeface="Calibri" panose="020F0502020204030204" pitchFamily="34" charset="0"/>
                        </a:rPr>
                        <a:t>ValueError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an operation or function receives an argument of the right type but inappropriate value.</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n = </a:t>
                      </a:r>
                      <a:r>
                        <a:rPr lang="en-US" sz="2000" b="1" kern="1200" dirty="0" err="1">
                          <a:solidFill>
                            <a:srgbClr val="0000FF"/>
                          </a:solidFill>
                          <a:effectLst/>
                          <a:latin typeface="Calibri" panose="020F0502020204030204" pitchFamily="34" charset="0"/>
                          <a:ea typeface="+mn-ea"/>
                          <a:cs typeface="Calibri" panose="020F0502020204030204" pitchFamily="34" charset="0"/>
                        </a:rPr>
                        <a:t>math.sqrt</a:t>
                      </a:r>
                      <a:r>
                        <a:rPr lang="en-US" sz="2000" b="1" kern="1200" dirty="0">
                          <a:solidFill>
                            <a:srgbClr val="0000FF"/>
                          </a:solidFill>
                          <a:effectLst/>
                          <a:latin typeface="Calibri" panose="020F0502020204030204" pitchFamily="34" charset="0"/>
                          <a:ea typeface="+mn-ea"/>
                          <a:cs typeface="Calibri" panose="020F0502020204030204" pitchFamily="34" charset="0"/>
                        </a:rPr>
                        <a:t>(-1)</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1086613">
                <a:tc>
                  <a:txBody>
                    <a:bodyPr/>
                    <a:lstStyle/>
                    <a:p>
                      <a:r>
                        <a:rPr lang="en-US" sz="2000" b="1" dirty="0" err="1">
                          <a:solidFill>
                            <a:srgbClr val="0000FF"/>
                          </a:solidFill>
                          <a:effectLst/>
                          <a:latin typeface="Calibri" panose="020F0502020204030204" pitchFamily="34" charset="0"/>
                          <a:cs typeface="Calibri" panose="020F0502020204030204" pitchFamily="34" charset="0"/>
                        </a:rPr>
                        <a:t>ZeroDivisionError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the second argument of a division or modulo operation is zero.</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n = 5 % 0</a:t>
                      </a:r>
                    </a:p>
                    <a:p>
                      <a:pPr marL="0" algn="l" defTabSz="914400" rtl="0" eaLnBrk="1" latinLnBrk="0" hangingPunct="1"/>
                      <a:endParaRPr lang="en-US" sz="2000" b="1" kern="1200" dirty="0">
                        <a:solidFill>
                          <a:schemeClr val="accent5">
                            <a:lumMod val="25000"/>
                          </a:schemeClr>
                        </a:solidFill>
                        <a:effectLst/>
                        <a:latin typeface="Calibri" panose="020F0502020204030204" pitchFamily="34" charset="0"/>
                        <a:ea typeface="+mn-ea"/>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1018822">
                <a:tc>
                  <a:txBody>
                    <a:bodyPr/>
                    <a:lstStyle/>
                    <a:p>
                      <a:r>
                        <a:rPr lang="en-US" sz="2000" b="1" dirty="0" err="1">
                          <a:solidFill>
                            <a:srgbClr val="0000FF"/>
                          </a:solidFill>
                          <a:effectLst/>
                          <a:latin typeface="Calibri" panose="020F0502020204030204" pitchFamily="34" charset="0"/>
                          <a:cs typeface="Calibri" panose="020F0502020204030204" pitchFamily="34" charset="0"/>
                        </a:rPr>
                        <a:t>FileNotFoundError</a:t>
                      </a:r>
                      <a:endParaRPr lang="en-US" sz="2000" b="1" dirty="0">
                        <a:solidFill>
                          <a:srgbClr val="0000FF"/>
                        </a:solidFill>
                        <a:effectLst/>
                        <a:latin typeface="Calibri" panose="020F0502020204030204" pitchFamily="34" charset="0"/>
                        <a:cs typeface="Calibri" panose="020F0502020204030204" pitchFamily="34" charset="0"/>
                      </a:endParaRP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r>
                        <a:rPr lang="en-US" sz="2000" dirty="0">
                          <a:effectLst/>
                          <a:latin typeface="Arial Narrow" panose="020B0606020202030204" pitchFamily="34" charset="0"/>
                        </a:rPr>
                        <a:t>Raised when a file or directory is requested but does not exist.</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tc>
                  <a:txBody>
                    <a:bodyPr/>
                    <a:lstStyle/>
                    <a:p>
                      <a:pPr marL="0" algn="l" defTabSz="914400" rtl="0" eaLnBrk="1" latinLnBrk="0" hangingPunct="1"/>
                      <a:r>
                        <a:rPr lang="en-US" sz="2000" b="1" kern="1200" dirty="0">
                          <a:solidFill>
                            <a:srgbClr val="0000FF"/>
                          </a:solidFill>
                          <a:effectLst/>
                          <a:latin typeface="Calibri" panose="020F0502020204030204" pitchFamily="34" charset="0"/>
                          <a:ea typeface="+mn-ea"/>
                          <a:cs typeface="Calibri" panose="020F0502020204030204" pitchFamily="34" charset="0"/>
                        </a:rPr>
                        <a:t>f = open(“</a:t>
                      </a:r>
                      <a:r>
                        <a:rPr lang="en-US" sz="2000" b="1" kern="1200" dirty="0" err="1">
                          <a:solidFill>
                            <a:srgbClr val="0000FF"/>
                          </a:solidFill>
                          <a:effectLst/>
                          <a:latin typeface="Calibri" panose="020F0502020204030204" pitchFamily="34" charset="0"/>
                          <a:ea typeface="+mn-ea"/>
                          <a:cs typeface="Calibri" panose="020F0502020204030204" pitchFamily="34" charset="0"/>
                        </a:rPr>
                        <a:t>prog.yp</a:t>
                      </a:r>
                      <a:r>
                        <a:rPr lang="en-US" sz="2000" b="1" kern="1200" dirty="0">
                          <a:solidFill>
                            <a:srgbClr val="0000FF"/>
                          </a:solidFill>
                          <a:effectLst/>
                          <a:latin typeface="Calibri" panose="020F0502020204030204" pitchFamily="34" charset="0"/>
                          <a:ea typeface="+mn-ea"/>
                          <a:cs typeface="Calibri" panose="020F0502020204030204" pitchFamily="34" charset="0"/>
                        </a:rPr>
                        <a:t>”)</a:t>
                      </a:r>
                    </a:p>
                  </a:txBody>
                  <a:tcPr marL="29043" marR="29043" marT="29043" marB="29043">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7F7F7"/>
                    </a:solidFill>
                  </a:tcPr>
                </a:tc>
                <a:extLst>
                  <a:ext uri="{0D108BD9-81ED-4DB2-BD59-A6C34878D82A}">
                    <a16:rowId xmlns:a16="http://schemas.microsoft.com/office/drawing/2014/main" val="10003"/>
                  </a:ext>
                </a:extLst>
              </a:tr>
            </a:tbl>
          </a:graphicData>
        </a:graphic>
      </p:graphicFrame>
      <p:sp>
        <p:nvSpPr>
          <p:cNvPr id="3" name="Rectangle 2">
            <a:extLst>
              <a:ext uri="{FF2B5EF4-FFF2-40B4-BE49-F238E27FC236}">
                <a16:creationId xmlns:a16="http://schemas.microsoft.com/office/drawing/2014/main" id="{F47A4B7B-755A-4303-851C-CF0CF6C52236}"/>
              </a:ext>
            </a:extLst>
          </p:cNvPr>
          <p:cNvSpPr/>
          <p:nvPr/>
        </p:nvSpPr>
        <p:spPr>
          <a:xfrm>
            <a:off x="1981200" y="5159981"/>
            <a:ext cx="5029200" cy="369332"/>
          </a:xfrm>
          <a:prstGeom prst="rect">
            <a:avLst/>
          </a:prstGeom>
        </p:spPr>
        <p:txBody>
          <a:bodyPr wrap="square">
            <a:spAutoFit/>
          </a:bodyPr>
          <a:lstStyle/>
          <a:p>
            <a:r>
              <a:rPr lang="en-US" dirty="0">
                <a:hlinkClick r:id="rId5"/>
              </a:rPr>
              <a:t>https://docs.python.org/3/library/exceptions.html</a:t>
            </a:r>
            <a:endParaRPr lang="en-US" dirty="0"/>
          </a:p>
        </p:txBody>
      </p:sp>
      <p:pic>
        <p:nvPicPr>
          <p:cNvPr id="4" name="Audio 3">
            <a:hlinkClick r:id="" action="ppaction://media"/>
            <a:extLst>
              <a:ext uri="{FF2B5EF4-FFF2-40B4-BE49-F238E27FC236}">
                <a16:creationId xmlns:a16="http://schemas.microsoft.com/office/drawing/2014/main" id="{94AD8326-09CC-4FF3-BC82-8204FBB5E5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152400"/>
            <a:ext cx="406400" cy="406400"/>
          </a:xfrm>
          <a:prstGeom prst="rect">
            <a:avLst/>
          </a:prstGeom>
        </p:spPr>
      </p:pic>
    </p:spTree>
    <p:extLst>
      <p:ext uri="{BB962C8B-B14F-4D97-AF65-F5344CB8AC3E}">
        <p14:creationId xmlns:p14="http://schemas.microsoft.com/office/powerpoint/2010/main" val="2593919034"/>
      </p:ext>
    </p:extLst>
  </p:cSld>
  <p:clrMapOvr>
    <a:masterClrMapping/>
  </p:clrMapOvr>
  <mc:AlternateContent xmlns:mc="http://schemas.openxmlformats.org/markup-compatibility/2006" xmlns:p14="http://schemas.microsoft.com/office/powerpoint/2010/main">
    <mc:Choice Requires="p14">
      <p:transition spd="slow" p14:dur="2000" advTm="44209"/>
    </mc:Choice>
    <mc:Fallback xmlns="">
      <p:transition spd="slow" advTm="44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4"/>
</p:tagLst>
</file>

<file path=ppt/tags/tag2.xml><?xml version="1.0" encoding="utf-8"?>
<p:tagLst xmlns:a="http://schemas.openxmlformats.org/drawingml/2006/main" xmlns:r="http://schemas.openxmlformats.org/officeDocument/2006/relationships" xmlns:p="http://schemas.openxmlformats.org/presentationml/2006/main">
  <p:tag name="TIMING" val="|11.4"/>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6384</TotalTime>
  <Words>2369</Words>
  <Application>Microsoft Office PowerPoint</Application>
  <PresentationFormat>On-screen Show (4:3)</PresentationFormat>
  <Paragraphs>221</Paragraphs>
  <Slides>21</Slides>
  <Notes>20</Notes>
  <HiddenSlides>0</HiddenSlides>
  <MMClips>20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SimSun</vt:lpstr>
      <vt:lpstr>Arial</vt:lpstr>
      <vt:lpstr>Arial Narrow</vt:lpstr>
      <vt:lpstr>Calibri</vt:lpstr>
      <vt:lpstr>Courier New</vt:lpstr>
      <vt:lpstr>Wingdings</vt:lpstr>
      <vt:lpstr>Default Design</vt:lpstr>
      <vt:lpstr>PowerPoint Presentation</vt:lpstr>
      <vt:lpstr>Objectives</vt:lpstr>
      <vt:lpstr>Syntax Errors vs. Exceptions</vt:lpstr>
      <vt:lpstr>Exception Handling</vt:lpstr>
      <vt:lpstr>try…except…</vt:lpstr>
      <vt:lpstr>try…except…</vt:lpstr>
      <vt:lpstr>Common Built-in Exceptions</vt:lpstr>
      <vt:lpstr>Common Built-in Exceptions</vt:lpstr>
      <vt:lpstr>Common Built-in Exceptions</vt:lpstr>
      <vt:lpstr>Handling Specific Exceptions</vt:lpstr>
      <vt:lpstr>Handling Specific Exceptions</vt:lpstr>
      <vt:lpstr>The else clause</vt:lpstr>
      <vt:lpstr>The else clause</vt:lpstr>
      <vt:lpstr>Testing using assert</vt:lpstr>
      <vt:lpstr>Testing using assert</vt:lpstr>
      <vt:lpstr>Testing using assert</vt:lpstr>
      <vt:lpstr>Activity 1</vt:lpstr>
      <vt:lpstr>Activity 2</vt:lpstr>
      <vt:lpstr>Activity 2</vt:lpstr>
      <vt:lpstr>Activity 2</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Victor LUM (NP)</cp:lastModifiedBy>
  <cp:revision>513</cp:revision>
  <dcterms:created xsi:type="dcterms:W3CDTF">2010-03-15T07:19:17Z</dcterms:created>
  <dcterms:modified xsi:type="dcterms:W3CDTF">2021-07-07T06:29:34Z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npo@np.edu.sg</vt:lpwstr>
  </property>
  <property fmtid="{D5CDD505-2E9C-101B-9397-08002B2CF9AE}" pid="5" name="MSIP_Label_84f81056-721b-4b22-8334-0449c6cc893e_SetDate">
    <vt:lpwstr>2020-04-08T02:00:55.8893969Z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1d03ae7f-53da-4ff4-b317-a9cda37995e1</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etDate">
    <vt:lpwstr>2021-07-07T06:29:34Z</vt:lpwstr>
  </property>
  <property fmtid="{D5CDD505-2E9C-101B-9397-08002B2CF9AE}" pid="12" name="MSIP_Label_30286cb9-b49f-4646-87a5-340028348160_Method">
    <vt:lpwstr>Standard</vt:lpwstr>
  </property>
  <property fmtid="{D5CDD505-2E9C-101B-9397-08002B2CF9AE}" pid="13" name="MSIP_Label_30286cb9-b49f-4646-87a5-340028348160_Name">
    <vt:lpwstr>30286cb9-b49f-4646-87a5-340028348160</vt:lpwstr>
  </property>
  <property fmtid="{D5CDD505-2E9C-101B-9397-08002B2CF9AE}" pid="14" name="MSIP_Label_30286cb9-b49f-4646-87a5-340028348160_SiteId">
    <vt:lpwstr>cba9e115-3016-4462-a1ab-a565cba0cdf1</vt:lpwstr>
  </property>
  <property fmtid="{D5CDD505-2E9C-101B-9397-08002B2CF9AE}" pid="15" name="MSIP_Label_30286cb9-b49f-4646-87a5-340028348160_ActionId">
    <vt:lpwstr>1d03ae7f-53da-4ff4-b317-a9cda37995e1</vt:lpwstr>
  </property>
  <property fmtid="{D5CDD505-2E9C-101B-9397-08002B2CF9AE}" pid="16" name="MSIP_Label_30286cb9-b49f-4646-87a5-340028348160_ContentBits">
    <vt:lpwstr>1</vt:lpwstr>
  </property>
</Properties>
</file>